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74" r:id="rId1"/>
  </p:sldMasterIdLst>
  <p:notesMasterIdLst>
    <p:notesMasterId r:id="rId24"/>
  </p:notesMasterIdLst>
  <p:sldIdLst>
    <p:sldId id="295" r:id="rId2"/>
    <p:sldId id="256" r:id="rId3"/>
    <p:sldId id="1437" r:id="rId4"/>
    <p:sldId id="2324" r:id="rId5"/>
    <p:sldId id="2355" r:id="rId6"/>
    <p:sldId id="2340" r:id="rId7"/>
    <p:sldId id="2345" r:id="rId8"/>
    <p:sldId id="2346" r:id="rId9"/>
    <p:sldId id="2364" r:id="rId10"/>
    <p:sldId id="2359" r:id="rId11"/>
    <p:sldId id="2360" r:id="rId12"/>
    <p:sldId id="2373" r:id="rId13"/>
    <p:sldId id="2363" r:id="rId14"/>
    <p:sldId id="2357" r:id="rId15"/>
    <p:sldId id="2358" r:id="rId16"/>
    <p:sldId id="2365" r:id="rId17"/>
    <p:sldId id="2367" r:id="rId18"/>
    <p:sldId id="2339" r:id="rId19"/>
    <p:sldId id="2368" r:id="rId20"/>
    <p:sldId id="2370" r:id="rId21"/>
    <p:sldId id="2371" r:id="rId22"/>
    <p:sldId id="2372" r:id="rId23"/>
  </p:sldIdLst>
  <p:sldSz cx="12192000" cy="6858000"/>
  <p:notesSz cx="6858000" cy="9144000"/>
  <p:embeddedFontLst>
    <p:embeddedFont>
      <p:font typeface="B Mitra" panose="00000400000000000000" pitchFamily="2" charset="-78"/>
      <p:regular r:id="rId25"/>
      <p:bold r:id="rId26"/>
    </p:embeddedFont>
    <p:embeddedFont>
      <p:font typeface="Mj_Casablanca" panose="00000400000000000000" pitchFamily="2" charset="-78"/>
      <p:regular r:id="rId27"/>
    </p:embeddedFont>
    <p:embeddedFont>
      <p:font typeface="Mj_Sudan" panose="00000400000000000000" pitchFamily="2" charset="-78"/>
      <p:regular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464"/>
    <a:srgbClr val="EBC109"/>
    <a:srgbClr val="663300"/>
    <a:srgbClr val="990000"/>
    <a:srgbClr val="C9E264"/>
    <a:srgbClr val="D3B14C"/>
    <a:srgbClr val="FFFFF5"/>
    <a:srgbClr val="E6E6E6"/>
    <a:srgbClr val="FFC000"/>
    <a:srgbClr val="FE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2" autoAdjust="0"/>
    <p:restoredTop sz="87485" autoAdjust="0"/>
  </p:normalViewPr>
  <p:slideViewPr>
    <p:cSldViewPr snapToGrid="0">
      <p:cViewPr varScale="1">
        <p:scale>
          <a:sx n="66" d="100"/>
          <a:sy n="66" d="100"/>
        </p:scale>
        <p:origin x="72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BD3B615-C6F2-4AD1-82D0-87B14BBBEF5E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D1A75C8C-7703-447A-A96C-8014DA44BD9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34649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E857-6AC0-41DB-81E6-46FC06BEA3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اگر از قبله منحرف شد، ذکر را قطع کرده و به طرف </a:t>
            </a:r>
          </a:p>
          <a:p>
            <a:pPr algn="r" rtl="1"/>
            <a:endParaRPr lang="fa-IR" dirty="0"/>
          </a:p>
          <a:p>
            <a:pPr algn="r" rtl="1"/>
            <a:r>
              <a:rPr lang="fa-IR" dirty="0"/>
              <a:t>اسلاید بعد مخصوص برادران و بعدی اش مخصوص خواهران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5C8C-7703-447A-A96C-8014DA44BD9F}" type="slidenum">
              <a:rPr lang="fa-IR" smtClean="0"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096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5C8C-7703-447A-A96C-8014DA44BD9F}" type="slidenum">
              <a:rPr lang="fa-IR" smtClean="0"/>
              <a:t>16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70043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نماز در حرم امامان علیهم السلام مستحب است.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5C8C-7703-447A-A96C-8014DA44BD9F}" type="slidenum">
              <a:rPr lang="fa-IR" smtClean="0"/>
              <a:t>17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4501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b="1" dirty="0"/>
              <a:t>خیابان و کوچه: </a:t>
            </a:r>
            <a:r>
              <a:rPr lang="fa-IR" b="0" dirty="0"/>
              <a:t> در صورتی که زحمتی برای عابران ایجاد نکند وگرنه حرام است ولی باطل نیست</a:t>
            </a:r>
          </a:p>
          <a:p>
            <a:pPr algn="r" rtl="1"/>
            <a:r>
              <a:rPr lang="fa-IR" b="0" dirty="0"/>
              <a:t>در محل عبور و مرور مستحب است چیزی مثل تسبیح عصا</a:t>
            </a:r>
            <a:endParaRPr lang="fa-I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5C8C-7703-447A-A96C-8014DA44BD9F}" type="slidenum">
              <a:rPr lang="fa-IR" smtClean="0"/>
              <a:t>19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687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(ویژه مربی):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اهداف کلی درس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 این درس انتظار می‏رود که دانش‏آموز: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به شمول علم خدا به جزئیات و کلیات جهان هستی توجه پیدا کند؛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از تأثیر توجه به علم خدا بر احوال انسان و ایجاد توکل و آرامش در او آگاه شود؛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از تأثیر توجه به علم خدا بر احوال انسان و ایجاد روحیۀ تقوا و فروتنی در پیشگاه خدا آگاه شود.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78CF7-9C93-4793-A868-E51DC2B8137A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6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b="1" dirty="0"/>
              <a:t>تاریخ پیدا کردن قبله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5C8C-7703-447A-A96C-8014DA44BD9F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5575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5C8C-7703-447A-A96C-8014DA44BD9F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8786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راه های دیگر مثل سمت طلوع و غروب خورشید، دریا و.....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5C8C-7703-447A-A96C-8014DA44BD9F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6912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5C8C-7703-447A-A96C-8014DA44BD9F}" type="slidenum">
              <a:rPr lang="fa-IR" smtClean="0"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6935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5C8C-7703-447A-A96C-8014DA44BD9F}" type="slidenum">
              <a:rPr lang="fa-IR" smtClean="0"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793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سجده های اهل سنّت در مسجد الحرام</a:t>
            </a:r>
          </a:p>
          <a:p>
            <a:pPr algn="r" rtl="1"/>
            <a:endParaRPr lang="fa-IR" dirty="0"/>
          </a:p>
          <a:p>
            <a:pPr algn="r" rtl="1"/>
            <a:r>
              <a:rPr lang="fa-IR" dirty="0"/>
              <a:t>نماز خواند در مسیر زائران </a:t>
            </a:r>
          </a:p>
          <a:p>
            <a:pPr algn="r" rtl="1"/>
            <a:endParaRPr lang="fa-IR" dirty="0"/>
          </a:p>
          <a:p>
            <a:pPr algn="r" rtl="1"/>
            <a:r>
              <a:rPr lang="fa-IR" dirty="0"/>
              <a:t>احتمال بدهد که می تواند نمازش را کامل کند.</a:t>
            </a:r>
          </a:p>
          <a:p>
            <a:pPr algn="r" rtl="1"/>
            <a:endParaRPr lang="fa-IR" dirty="0"/>
          </a:p>
          <a:p>
            <a:pPr algn="r" rtl="1"/>
            <a:r>
              <a:rPr lang="fa-IR" dirty="0"/>
              <a:t>اسلاید بعدی برای برادران و بعدی اش برای خواهران</a:t>
            </a:r>
          </a:p>
          <a:p>
            <a:pPr algn="r" rtl="1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5C8C-7703-447A-A96C-8014DA44BD9F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11823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سؤال: نجاست چگونه سرایت پیدا می کند؟</a:t>
            </a:r>
          </a:p>
          <a:p>
            <a:pPr algn="r" rtl="1"/>
            <a:r>
              <a:rPr lang="fa-IR" dirty="0"/>
              <a:t>نکته : بهتر است مکان نماز گزار به کلّی پاک باشد.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75C8C-7703-447A-A96C-8014DA44BD9F}" type="slidenum">
              <a:rPr lang="fa-IR" smtClean="0"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48910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3901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84081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0567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3918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99300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30559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5756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24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1681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28" y="1338738"/>
            <a:ext cx="1933745" cy="418394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1814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592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818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05749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154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15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587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66614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006922" y="1011691"/>
            <a:ext cx="2111989" cy="4572000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pct60">
            <a:fgClr>
              <a:srgbClr val="FFFFFF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0041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01901E-6 -2.77778E-6 L 4.01901E-6 0.07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107787" y="-604685"/>
            <a:ext cx="3853361" cy="8341693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6583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818160" y="-1235531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1230812" y="3238364"/>
            <a:ext cx="3138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14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30881" y="6278530"/>
            <a:ext cx="415231" cy="393204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5978467" y="1748890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964106" y="1950673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1883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192989" y="1624774"/>
            <a:ext cx="1728880" cy="37464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7464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2" y="1536516"/>
            <a:ext cx="4326916" cy="936193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56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5" y="2612378"/>
            <a:ext cx="3056150" cy="66124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2741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48" y="1450975"/>
            <a:ext cx="1807703" cy="393382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280606" y="2419668"/>
            <a:ext cx="1145391" cy="2032635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703345" y="2237185"/>
            <a:ext cx="1339199" cy="2387124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908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213968"/>
            <a:ext cx="348323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565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39" y="1885269"/>
            <a:ext cx="387836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6739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3895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577536" y="4183563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130908" y="27914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720" y="1400109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380268" y="4834086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1010007" y="3422821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6459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10" y="247521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10" y="211350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10" y="17518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10" y="139009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008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58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27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898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56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56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898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0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1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792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9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258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15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258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15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5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0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15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:a16="http://schemas.microsoft.com/office/drawing/2014/main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0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3984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51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34" y="-1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19" y="-1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3984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68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51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19" y="1717713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0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3984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51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34" y="3435426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0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68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51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19" y="5153139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3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35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3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4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8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69957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9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72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3095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71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48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5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997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947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8024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850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8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37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9179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252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00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3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5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7820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59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4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0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0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64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0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28" y="1711570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67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69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127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03" y="1989641"/>
            <a:ext cx="2571847" cy="354190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36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699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47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7" y="1721223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1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31432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37" y="1481328"/>
            <a:ext cx="2224520" cy="1880437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2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41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96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0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0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2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423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761865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605183"/>
            <a:ext cx="2482837" cy="4462577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3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0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7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0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23124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761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29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697" y="2024522"/>
            <a:ext cx="2841651" cy="1773534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71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99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94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464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0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586" y="443753"/>
            <a:ext cx="8812305" cy="5607424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4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0031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663464" y="0"/>
            <a:ext cx="9528536" cy="6858000"/>
          </a:xfrm>
          <a:prstGeom prst="rect">
            <a:avLst/>
          </a:prstGeom>
          <a:pattFill prst="pct5">
            <a:fgClr>
              <a:srgbClr val="DEE2E4"/>
            </a:fgClr>
            <a:bgClr>
              <a:srgbClr val="A0ACB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109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217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326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434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059845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5796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01478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74518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343E89C-B101-4F2D-BCFB-8F5B99404FCB}" type="datetimeFigureOut">
              <a:rPr lang="fa-IR" smtClean="0"/>
              <a:t>26/11/1447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68A63C-F1A8-429D-BBE7-A62A953B0B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7560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  <p:sldLayoutId id="2147484092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  <p:sldLayoutId id="2147483710" r:id="rId64"/>
    <p:sldLayoutId id="2147483711" r:id="rId65"/>
    <p:sldLayoutId id="2147483712" r:id="rId66"/>
    <p:sldLayoutId id="2147484093" r:id="rId6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595E61C-0A70-573D-7066-1F836E6451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512" y="-1449263"/>
            <a:ext cx="8405273" cy="964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6849B4-3E36-ED95-3910-2BBD31E157A6}"/>
              </a:ext>
            </a:extLst>
          </p:cNvPr>
          <p:cNvSpPr/>
          <p:nvPr/>
        </p:nvSpPr>
        <p:spPr>
          <a:xfrm>
            <a:off x="500743" y="398749"/>
            <a:ext cx="11271236" cy="602382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0E5EC8-1804-BC27-1626-A0C0D0712831}"/>
              </a:ext>
            </a:extLst>
          </p:cNvPr>
          <p:cNvSpPr/>
          <p:nvPr/>
        </p:nvSpPr>
        <p:spPr>
          <a:xfrm>
            <a:off x="2125281" y="-18962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1DBF182-5ED1-21B8-B95D-341ABAA164ED}"/>
              </a:ext>
            </a:extLst>
          </p:cNvPr>
          <p:cNvSpPr/>
          <p:nvPr/>
        </p:nvSpPr>
        <p:spPr>
          <a:xfrm>
            <a:off x="1706701" y="-18962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A9432A-E16B-4773-C1B4-FACF8917DB76}"/>
              </a:ext>
            </a:extLst>
          </p:cNvPr>
          <p:cNvSpPr/>
          <p:nvPr/>
        </p:nvSpPr>
        <p:spPr>
          <a:xfrm>
            <a:off x="1266091" y="-18962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4385B8-7762-3945-73DC-A57D9C8A3717}"/>
              </a:ext>
            </a:extLst>
          </p:cNvPr>
          <p:cNvSpPr/>
          <p:nvPr/>
        </p:nvSpPr>
        <p:spPr>
          <a:xfrm>
            <a:off x="2125281" y="22117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C7B2CF8-4312-D07F-48F1-190FB1AD8842}"/>
              </a:ext>
            </a:extLst>
          </p:cNvPr>
          <p:cNvSpPr/>
          <p:nvPr/>
        </p:nvSpPr>
        <p:spPr>
          <a:xfrm>
            <a:off x="1706701" y="22117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F80A27C-8688-C023-3279-AC4EE3C11C48}"/>
              </a:ext>
            </a:extLst>
          </p:cNvPr>
          <p:cNvSpPr/>
          <p:nvPr/>
        </p:nvSpPr>
        <p:spPr>
          <a:xfrm>
            <a:off x="1266091" y="22117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CA977F8-63D5-E6DB-26E4-125C7A111D55}"/>
              </a:ext>
            </a:extLst>
          </p:cNvPr>
          <p:cNvSpPr/>
          <p:nvPr/>
        </p:nvSpPr>
        <p:spPr>
          <a:xfrm>
            <a:off x="2125281" y="666207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EBCFB45-B5DC-3C49-E189-CA9AB6009A2F}"/>
              </a:ext>
            </a:extLst>
          </p:cNvPr>
          <p:cNvSpPr/>
          <p:nvPr/>
        </p:nvSpPr>
        <p:spPr>
          <a:xfrm>
            <a:off x="1706701" y="666207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D7FA863-7788-BCF3-A3AE-33DEBD762F25}"/>
              </a:ext>
            </a:extLst>
          </p:cNvPr>
          <p:cNvSpPr/>
          <p:nvPr/>
        </p:nvSpPr>
        <p:spPr>
          <a:xfrm>
            <a:off x="1266091" y="666207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854CF4-970D-4681-B301-8BD18A9354AE}"/>
              </a:ext>
            </a:extLst>
          </p:cNvPr>
          <p:cNvSpPr/>
          <p:nvPr/>
        </p:nvSpPr>
        <p:spPr>
          <a:xfrm>
            <a:off x="2125281" y="107700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DB2FD2-AD8A-83A7-35E4-4DC94CF799C5}"/>
              </a:ext>
            </a:extLst>
          </p:cNvPr>
          <p:cNvSpPr/>
          <p:nvPr/>
        </p:nvSpPr>
        <p:spPr>
          <a:xfrm>
            <a:off x="1706701" y="107700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8BA8D8F-E4BB-119F-C292-CF11109E8214}"/>
              </a:ext>
            </a:extLst>
          </p:cNvPr>
          <p:cNvSpPr/>
          <p:nvPr/>
        </p:nvSpPr>
        <p:spPr>
          <a:xfrm>
            <a:off x="1266091" y="107700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020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_3 (2)">
            <a:hlinkClick r:id="" action="ppaction://media"/>
            <a:extLst>
              <a:ext uri="{FF2B5EF4-FFF2-40B4-BE49-F238E27FC236}">
                <a16:creationId xmlns:a16="http://schemas.microsoft.com/office/drawing/2014/main" id="{3A7CAFBD-1278-4C3A-8701-384617A7AD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57675"/>
            <a:ext cx="4622800" cy="2600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07B1D-1C17-46AA-B06A-63068D3242B3}"/>
              </a:ext>
            </a:extLst>
          </p:cNvPr>
          <p:cNvSpPr txBox="1"/>
          <p:nvPr/>
        </p:nvSpPr>
        <p:spPr>
          <a:xfrm>
            <a:off x="7277100" y="524555"/>
            <a:ext cx="4914900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endParaRPr lang="fa-IR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Mj_Silicon Outline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F7F91-37DC-4C1E-820D-AD36F43C8733}"/>
              </a:ext>
            </a:extLst>
          </p:cNvPr>
          <p:cNvSpPr txBox="1"/>
          <p:nvPr/>
        </p:nvSpPr>
        <p:spPr>
          <a:xfrm>
            <a:off x="5866430" y="1953019"/>
            <a:ext cx="4646037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109" rtl="1">
              <a:lnSpc>
                <a:spcPct val="150000"/>
              </a:lnSpc>
            </a:pPr>
            <a:r>
              <a:rPr lang="fa-I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2. </a:t>
            </a:r>
            <a:r>
              <a:rPr lang="fa-IR" sz="5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بی‎حرکت باشد</a:t>
            </a:r>
            <a:endParaRPr lang="fa-IR" sz="28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63A4EE-A9A4-44D2-B71C-1460BAF1C712}"/>
              </a:ext>
            </a:extLst>
          </p:cNvPr>
          <p:cNvSpPr txBox="1"/>
          <p:nvPr/>
        </p:nvSpPr>
        <p:spPr>
          <a:xfrm>
            <a:off x="5336868" y="3163840"/>
            <a:ext cx="6235700" cy="2516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09" rtl="1">
              <a:lnSpc>
                <a:spcPct val="150000"/>
              </a:lnSpc>
            </a:pPr>
            <a:r>
              <a:rPr lang="fa-IR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نباید مانع از :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	* استقرار و آرامش بدن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* انجام دادن رکوع و سجود صحیح بشود.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961D2-4DA5-3877-94F4-0B1B8B7C93D6}"/>
              </a:ext>
            </a:extLst>
          </p:cNvPr>
          <p:cNvSpPr txBox="1"/>
          <p:nvPr/>
        </p:nvSpPr>
        <p:spPr>
          <a:xfrm>
            <a:off x="4826146" y="776822"/>
            <a:ext cx="7257143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مکان نماز</a:t>
            </a:r>
          </a:p>
        </p:txBody>
      </p:sp>
    </p:spTree>
    <p:extLst>
      <p:ext uri="{BB962C8B-B14F-4D97-AF65-F5344CB8AC3E}">
        <p14:creationId xmlns:p14="http://schemas.microsoft.com/office/powerpoint/2010/main" val="28695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BACD85-C542-4D72-ADFD-0ABEEB8CD5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07B1D-1C17-46AA-B06A-63068D3242B3}"/>
              </a:ext>
            </a:extLst>
          </p:cNvPr>
          <p:cNvSpPr txBox="1"/>
          <p:nvPr/>
        </p:nvSpPr>
        <p:spPr>
          <a:xfrm>
            <a:off x="3702628" y="288780"/>
            <a:ext cx="4914900" cy="10156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6000" dirty="0">
                <a:ln w="0"/>
                <a:solidFill>
                  <a:srgbClr val="C9E2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مکان نماز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F7F91-37DC-4C1E-820D-AD36F43C8733}"/>
              </a:ext>
            </a:extLst>
          </p:cNvPr>
          <p:cNvSpPr txBox="1"/>
          <p:nvPr/>
        </p:nvSpPr>
        <p:spPr>
          <a:xfrm>
            <a:off x="3728852" y="1400908"/>
            <a:ext cx="4892634" cy="7694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109" rtl="1">
              <a:lnSpc>
                <a:spcPct val="150000"/>
              </a:lnSpc>
            </a:pPr>
            <a:r>
              <a:rPr lang="fa-IR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3.</a:t>
            </a:r>
            <a:r>
              <a:rPr lang="fa-IR" sz="3200" b="1" dirty="0">
                <a:ln w="0"/>
                <a:solidFill>
                  <a:srgbClr val="C9E2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 تنگ و سقف آن کوتاه نباشد.</a:t>
            </a:r>
            <a:endParaRPr lang="fa-IR" sz="1400" b="1" dirty="0">
              <a:ln w="0"/>
              <a:solidFill>
                <a:srgbClr val="C9E2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63A4EE-A9A4-44D2-B71C-1460BAF1C712}"/>
              </a:ext>
            </a:extLst>
          </p:cNvPr>
          <p:cNvSpPr txBox="1"/>
          <p:nvPr/>
        </p:nvSpPr>
        <p:spPr>
          <a:xfrm>
            <a:off x="3705102" y="2380069"/>
            <a:ext cx="4916385" cy="33470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57109" rtl="1">
              <a:lnSpc>
                <a:spcPct val="150000"/>
              </a:lnSpc>
            </a:pPr>
            <a:r>
              <a:rPr lang="fa-IR" sz="3600" dirty="0">
                <a:ln w="0"/>
                <a:solidFill>
                  <a:srgbClr val="C9E2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* قیام ، رکوع و سجود را 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3600" dirty="0">
                <a:ln w="0"/>
                <a:solidFill>
                  <a:srgbClr val="C9E2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کامل انجام دهد.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3600" dirty="0">
                <a:ln w="0"/>
                <a:solidFill>
                  <a:srgbClr val="C9E2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* باد، باران و جمعیت برای نمازش مشکلی ایجاد نکند.</a:t>
            </a:r>
          </a:p>
        </p:txBody>
      </p:sp>
    </p:spTree>
    <p:extLst>
      <p:ext uri="{BB962C8B-B14F-4D97-AF65-F5344CB8AC3E}">
        <p14:creationId xmlns:p14="http://schemas.microsoft.com/office/powerpoint/2010/main" val="30984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8037EF-C820-4218-81FA-9B704346E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6818"/>
          <a:stretch/>
        </p:blipFill>
        <p:spPr>
          <a:xfrm>
            <a:off x="0" y="0"/>
            <a:ext cx="6483927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42D3B5-D168-4987-9606-1A91E6558BEF}"/>
              </a:ext>
            </a:extLst>
          </p:cNvPr>
          <p:cNvSpPr/>
          <p:nvPr/>
        </p:nvSpPr>
        <p:spPr>
          <a:xfrm>
            <a:off x="5450774" y="5522026"/>
            <a:ext cx="724395" cy="724395"/>
          </a:xfrm>
          <a:prstGeom prst="ellipse">
            <a:avLst/>
          </a:prstGeom>
          <a:solidFill>
            <a:schemeClr val="accent2">
              <a:lumMod val="50000"/>
            </a:schemeClr>
          </a:solidFill>
          <a:scene3d>
            <a:camera prst="orthographicFront">
              <a:rot lat="17699988" lon="0" rev="0"/>
            </a:camera>
            <a:lightRig rig="threePt" dir="t"/>
          </a:scene3d>
          <a:sp3d extrusionH="2095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Arial" panose="020B0604020202020204" pitchFamily="34" charset="0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AAB2119-0BCC-40F3-894B-071147CA8ACC}"/>
              </a:ext>
            </a:extLst>
          </p:cNvPr>
          <p:cNvCxnSpPr>
            <a:cxnSpLocks/>
            <a:endCxn id="10" idx="2"/>
          </p:cNvCxnSpPr>
          <p:nvPr/>
        </p:nvCxnSpPr>
        <p:spPr>
          <a:xfrm rot="10800000" flipV="1">
            <a:off x="5450774" y="4178892"/>
            <a:ext cx="3770138" cy="1705331"/>
          </a:xfrm>
          <a:prstGeom prst="bentConnector3">
            <a:avLst>
              <a:gd name="adj1" fmla="val 106063"/>
            </a:avLst>
          </a:prstGeom>
          <a:ln w="38100" cap="flat" cmpd="sng" algn="ctr">
            <a:solidFill>
              <a:schemeClr val="dk1"/>
            </a:solidFill>
            <a:prstDash val="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AA1D752-CE1F-9E7A-B820-D479B57A6D52}"/>
              </a:ext>
            </a:extLst>
          </p:cNvPr>
          <p:cNvSpPr txBox="1"/>
          <p:nvPr/>
        </p:nvSpPr>
        <p:spPr>
          <a:xfrm>
            <a:off x="6749561" y="694003"/>
            <a:ext cx="4914900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a-IR" sz="6000" b="0" i="0" u="none" strike="noStrike" kern="1200" cap="none" spc="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B Titr" panose="00000700000000000000" pitchFamily="2" charset="-78"/>
              </a:rPr>
              <a:t>مکان نماز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AC806-B139-9C12-6CBD-D798D50151C0}"/>
              </a:ext>
            </a:extLst>
          </p:cNvPr>
          <p:cNvSpPr txBox="1"/>
          <p:nvPr/>
        </p:nvSpPr>
        <p:spPr>
          <a:xfrm>
            <a:off x="5438899" y="1709666"/>
            <a:ext cx="6483623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10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noProof="0" dirty="0">
                <a:ln w="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B Mitra" panose="00000400000000000000" pitchFamily="2" charset="-78"/>
              </a:rPr>
              <a:t>4. محل سجده پاک باشد.</a:t>
            </a:r>
            <a:r>
              <a:rPr kumimoji="0" lang="fa-IR" sz="2800" b="1" i="0" u="none" strike="noStrike" kern="1200" cap="none" spc="0" normalizeH="0" noProof="0" dirty="0">
                <a:ln w="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B Mitra" panose="00000400000000000000" pitchFamily="2" charset="-78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73813-13AE-7360-C3ED-29ABDC735004}"/>
              </a:ext>
            </a:extLst>
          </p:cNvPr>
          <p:cNvSpPr txBox="1"/>
          <p:nvPr/>
        </p:nvSpPr>
        <p:spPr>
          <a:xfrm>
            <a:off x="5899639" y="2872590"/>
            <a:ext cx="538689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10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B Mitra" panose="00000400000000000000" pitchFamily="2" charset="-78"/>
              </a:rPr>
              <a:t>* محل سجده = جایی که پیشانی را روی آن می گذاریم </a:t>
            </a:r>
            <a:r>
              <a:rPr kumimoji="0" lang="fa-IR" sz="3200" b="0" i="0" u="none" strike="noStrike" kern="1200" cap="none" spc="0" normalizeH="0" noProof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B Mitra" panose="00000400000000000000" pitchFamily="2" charset="-78"/>
              </a:rPr>
              <a:t>(مُهر)</a:t>
            </a:r>
          </a:p>
          <a:p>
            <a:pPr marL="0" marR="0" lvl="0" indent="0" algn="just" defTabSz="457109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B Mitra" panose="00000400000000000000" pitchFamily="2" charset="-78"/>
              </a:rPr>
              <a:t>* نجاست سایر مکان ها مانعی ندارد، مگر این که نجاستش به بدن و لباس سرایت کند.</a:t>
            </a:r>
          </a:p>
        </p:txBody>
      </p:sp>
    </p:spTree>
    <p:extLst>
      <p:ext uri="{BB962C8B-B14F-4D97-AF65-F5344CB8AC3E}">
        <p14:creationId xmlns:p14="http://schemas.microsoft.com/office/powerpoint/2010/main" val="202780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92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15AE08E-5B27-4E6E-8000-EDD622528A80}"/>
              </a:ext>
            </a:extLst>
          </p:cNvPr>
          <p:cNvSpPr/>
          <p:nvPr/>
        </p:nvSpPr>
        <p:spPr>
          <a:xfrm rot="19267739">
            <a:off x="3472733" y="1697994"/>
            <a:ext cx="1331816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5A8D7-E95D-403A-86A3-944A9D48D33D}"/>
              </a:ext>
            </a:extLst>
          </p:cNvPr>
          <p:cNvSpPr/>
          <p:nvPr/>
        </p:nvSpPr>
        <p:spPr>
          <a:xfrm rot="19267739">
            <a:off x="3447333" y="2942594"/>
            <a:ext cx="1331816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63936A-46B8-47B0-90FE-440B485F90FF}"/>
              </a:ext>
            </a:extLst>
          </p:cNvPr>
          <p:cNvSpPr/>
          <p:nvPr/>
        </p:nvSpPr>
        <p:spPr>
          <a:xfrm rot="19267739">
            <a:off x="4084939" y="3621525"/>
            <a:ext cx="13318166" cy="10253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516CF6-489D-4ABD-8715-5F9107E7601D}"/>
              </a:ext>
            </a:extLst>
          </p:cNvPr>
          <p:cNvSpPr/>
          <p:nvPr/>
        </p:nvSpPr>
        <p:spPr>
          <a:xfrm rot="19267739">
            <a:off x="3152783" y="2887"/>
            <a:ext cx="6545943" cy="11695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20CD72-E33C-44F6-9660-4A0BD9BB7E1D}"/>
              </a:ext>
            </a:extLst>
          </p:cNvPr>
          <p:cNvSpPr/>
          <p:nvPr/>
        </p:nvSpPr>
        <p:spPr>
          <a:xfrm rot="19267739">
            <a:off x="5207106" y="1480229"/>
            <a:ext cx="6545943" cy="4508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663A42-38DC-461B-9D7D-F538799DAC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91375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07B1D-1C17-46AA-B06A-63068D3242B3}"/>
              </a:ext>
            </a:extLst>
          </p:cNvPr>
          <p:cNvSpPr txBox="1"/>
          <p:nvPr/>
        </p:nvSpPr>
        <p:spPr>
          <a:xfrm>
            <a:off x="7277100" y="524555"/>
            <a:ext cx="4914900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6000" dirty="0">
                <a:ln w="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مکان نماز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F7F91-37DC-4C1E-820D-AD36F43C8733}"/>
              </a:ext>
            </a:extLst>
          </p:cNvPr>
          <p:cNvSpPr txBox="1"/>
          <p:nvPr/>
        </p:nvSpPr>
        <p:spPr>
          <a:xfrm>
            <a:off x="7431314" y="1535494"/>
            <a:ext cx="4491208" cy="2439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09" rtl="1">
              <a:lnSpc>
                <a:spcPct val="150000"/>
              </a:lnSpc>
            </a:pPr>
            <a:r>
              <a:rPr lang="fa-IR" sz="4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5</a:t>
            </a:r>
            <a:r>
              <a:rPr lang="fa-IR" sz="32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.</a:t>
            </a:r>
            <a:r>
              <a:rPr lang="fa-IR" sz="32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 جای سجده 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32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بالاتر از بقیه اعضا نباشد.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2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* مگر کمتر از چهار انگشت بسته</a:t>
            </a:r>
            <a:r>
              <a:rPr lang="fa-IR" sz="11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	</a:t>
            </a:r>
            <a:endParaRPr lang="fa-IR" sz="20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58111D-BC37-4954-AFAF-AB9117A861F9}"/>
              </a:ext>
            </a:extLst>
          </p:cNvPr>
          <p:cNvSpPr/>
          <p:nvPr/>
        </p:nvSpPr>
        <p:spPr>
          <a:xfrm>
            <a:off x="7526315" y="4506025"/>
            <a:ext cx="2227284" cy="2227284"/>
          </a:xfrm>
          <a:prstGeom prst="ellipse">
            <a:avLst/>
          </a:prstGeom>
          <a:solidFill>
            <a:schemeClr val="accent2">
              <a:lumMod val="50000"/>
            </a:schemeClr>
          </a:solidFill>
          <a:scene3d>
            <a:camera prst="orthographicFront">
              <a:rot lat="17699988" lon="0" rev="0"/>
            </a:camera>
            <a:lightRig rig="threePt" dir="t"/>
          </a:scene3d>
          <a:sp3d extrusionH="6350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Arial" panose="020B0604020202020204" pitchFamily="34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08ED72E2-07C1-4D92-9169-609420070156}"/>
              </a:ext>
            </a:extLst>
          </p:cNvPr>
          <p:cNvSpPr/>
          <p:nvPr/>
        </p:nvSpPr>
        <p:spPr>
          <a:xfrm>
            <a:off x="9985829" y="5544457"/>
            <a:ext cx="435428" cy="725715"/>
          </a:xfrm>
          <a:prstGeom prst="rightBrace">
            <a:avLst>
              <a:gd name="adj1" fmla="val 14583"/>
              <a:gd name="adj2" fmla="val 48020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>
              <a:latin typeface="Arial" panose="020B0604020202020204" pitchFamily="34" charset="0"/>
            </a:endParaRP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444BCCC-C38D-4853-A6F3-6D895355ADCA}"/>
              </a:ext>
            </a:extLst>
          </p:cNvPr>
          <p:cNvCxnSpPr>
            <a:cxnSpLocks/>
            <a:endCxn id="16" idx="1"/>
          </p:cNvCxnSpPr>
          <p:nvPr/>
        </p:nvCxnSpPr>
        <p:spPr>
          <a:xfrm rot="5400000">
            <a:off x="9500227" y="4780856"/>
            <a:ext cx="2033119" cy="191058"/>
          </a:xfrm>
          <a:prstGeom prst="bentConnector4">
            <a:avLst>
              <a:gd name="adj1" fmla="val 41430"/>
              <a:gd name="adj2" fmla="val 219650"/>
            </a:avLst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93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D854BE6-6FF0-46DC-9D29-21B16A404F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800" y="83820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A270B5-9BFC-4986-A770-42D2E75E4DE8}"/>
              </a:ext>
            </a:extLst>
          </p:cNvPr>
          <p:cNvSpPr/>
          <p:nvPr/>
        </p:nvSpPr>
        <p:spPr>
          <a:xfrm>
            <a:off x="3317172" y="5573239"/>
            <a:ext cx="319561" cy="319561"/>
          </a:xfrm>
          <a:prstGeom prst="ellipse">
            <a:avLst/>
          </a:prstGeom>
          <a:solidFill>
            <a:schemeClr val="accent2">
              <a:lumMod val="50000"/>
            </a:schemeClr>
          </a:solidFill>
          <a:scene3d>
            <a:camera prst="orthographicFront">
              <a:rot lat="17699988" lon="0" rev="0"/>
            </a:camera>
            <a:lightRig rig="threePt" dir="t"/>
          </a:scene3d>
          <a:sp3d extrusionH="1079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DCCFC5-1CED-46A7-8EE0-6DAC00416C85}"/>
              </a:ext>
            </a:extLst>
          </p:cNvPr>
          <p:cNvSpPr/>
          <p:nvPr/>
        </p:nvSpPr>
        <p:spPr>
          <a:xfrm>
            <a:off x="6244440" y="5754667"/>
            <a:ext cx="319561" cy="319561"/>
          </a:xfrm>
          <a:prstGeom prst="ellipse">
            <a:avLst/>
          </a:prstGeom>
          <a:solidFill>
            <a:schemeClr val="accent2">
              <a:lumMod val="50000"/>
            </a:schemeClr>
          </a:solidFill>
          <a:scene3d>
            <a:camera prst="orthographicFront">
              <a:rot lat="17699988" lon="0" rev="0"/>
            </a:camera>
            <a:lightRig rig="threePt" dir="t"/>
          </a:scene3d>
          <a:sp3d extrusionH="1079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DD2ABA-EB28-4481-BC11-1FBB3D0B2CBE}"/>
              </a:ext>
            </a:extLst>
          </p:cNvPr>
          <p:cNvSpPr txBox="1"/>
          <p:nvPr/>
        </p:nvSpPr>
        <p:spPr>
          <a:xfrm>
            <a:off x="6924494" y="1166394"/>
            <a:ext cx="4914900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مکان نماز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70CADF-B6C1-43FD-9C13-0790405412BC}"/>
              </a:ext>
            </a:extLst>
          </p:cNvPr>
          <p:cNvSpPr txBox="1"/>
          <p:nvPr/>
        </p:nvSpPr>
        <p:spPr>
          <a:xfrm>
            <a:off x="6709780" y="2182057"/>
            <a:ext cx="464603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09" rtl="1">
              <a:lnSpc>
                <a:spcPct val="150000"/>
              </a:lnSpc>
            </a:pPr>
            <a:r>
              <a:rPr lang="fa-IR" sz="48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6. </a:t>
            </a:r>
            <a:r>
              <a:rPr lang="fa-IR" sz="4800" b="1" dirty="0">
                <a:ln w="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مرد جلوتر از زن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2400" b="1" dirty="0">
                <a:ln w="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(حتّی اگر به هم محرم باشند)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2400" b="1" dirty="0">
                <a:ln w="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	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A0A0BC-8CA4-4356-99B4-58002E887839}"/>
              </a:ext>
            </a:extLst>
          </p:cNvPr>
          <p:cNvSpPr txBox="1"/>
          <p:nvPr/>
        </p:nvSpPr>
        <p:spPr>
          <a:xfrm>
            <a:off x="6096000" y="4092743"/>
            <a:ext cx="6235700" cy="197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09" rtl="1">
              <a:lnSpc>
                <a:spcPct val="150000"/>
              </a:lnSpc>
            </a:pPr>
            <a:r>
              <a:rPr lang="fa-IR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مگر این که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	* یا بینشان پرده، دیوار یا... باشد.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	* یا فاصله‌شان بیش از </a:t>
            </a:r>
            <a:r>
              <a:rPr lang="fa-IR" sz="28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5 متر</a:t>
            </a:r>
            <a:r>
              <a:rPr lang="fa-IR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 باشد.</a:t>
            </a:r>
          </a:p>
        </p:txBody>
      </p:sp>
    </p:spTree>
    <p:extLst>
      <p:ext uri="{BB962C8B-B14F-4D97-AF65-F5344CB8AC3E}">
        <p14:creationId xmlns:p14="http://schemas.microsoft.com/office/powerpoint/2010/main" val="219410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dia6">
            <a:hlinkClick r:id="" action="ppaction://media"/>
            <a:extLst>
              <a:ext uri="{FF2B5EF4-FFF2-40B4-BE49-F238E27FC236}">
                <a16:creationId xmlns:a16="http://schemas.microsoft.com/office/drawing/2014/main" id="{39D72CB4-ADAC-19BC-E244-1F76556262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EABE9-4957-4555-82DC-2CB261CEEB4F}"/>
              </a:ext>
            </a:extLst>
          </p:cNvPr>
          <p:cNvSpPr txBox="1"/>
          <p:nvPr/>
        </p:nvSpPr>
        <p:spPr>
          <a:xfrm>
            <a:off x="0" y="4743450"/>
            <a:ext cx="12192000" cy="15696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4800" b="1" dirty="0">
                <a:ln w="0"/>
                <a:solidFill>
                  <a:srgbClr val="FFFFF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itra" panose="00000400000000000000" pitchFamily="2" charset="-78"/>
              </a:rPr>
              <a:t>در حال ناچاری، نماز خواندن در چیزی که حرکت می کند اشکالی ندارد؛ ولی باید تا حد امکان </a:t>
            </a:r>
            <a:r>
              <a:rPr lang="fa-IR" sz="48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itra" panose="00000400000000000000" pitchFamily="2" charset="-78"/>
              </a:rPr>
              <a:t>قبله</a:t>
            </a:r>
            <a:r>
              <a:rPr lang="fa-IR" sz="4800" b="1" dirty="0">
                <a:ln w="0"/>
                <a:solidFill>
                  <a:srgbClr val="FFFFF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itra" panose="00000400000000000000" pitchFamily="2" charset="-78"/>
              </a:rPr>
              <a:t> را مراعات کند.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DDB17-3688-4DA7-B450-8B68F6205C99}"/>
              </a:ext>
            </a:extLst>
          </p:cNvPr>
          <p:cNvSpPr txBox="1"/>
          <p:nvPr/>
        </p:nvSpPr>
        <p:spPr>
          <a:xfrm>
            <a:off x="0" y="647700"/>
            <a:ext cx="12192000" cy="9233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571500" indent="-571500" algn="r" rtl="1">
              <a:buFontTx/>
              <a:buChar char="-"/>
            </a:pPr>
            <a:endParaRPr lang="fa-IR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itra" panose="00000400000000000000" pitchFamily="2" charset="-7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EC95BF-2919-4D07-BC05-822CE88162ED}"/>
              </a:ext>
            </a:extLst>
          </p:cNvPr>
          <p:cNvSpPr txBox="1">
            <a:spLocks/>
          </p:cNvSpPr>
          <p:nvPr/>
        </p:nvSpPr>
        <p:spPr>
          <a:xfrm>
            <a:off x="4724400" y="555030"/>
            <a:ext cx="2743200" cy="20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09" rtl="1">
              <a:lnSpc>
                <a:spcPct val="150000"/>
              </a:lnSpc>
            </a:pPr>
            <a:r>
              <a:rPr lang="fa-IR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Titr" panose="00000700000000000000" pitchFamily="2" charset="-78"/>
              </a:rPr>
              <a:t>نکــــته!</a:t>
            </a:r>
            <a:endParaRPr lang="fa-IR" sz="28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 Light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1999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BABB20-7363-4B50-B85D-8F8174890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6F11A3-2BCA-4DA3-B888-F8C8ACEB3A60}"/>
              </a:ext>
            </a:extLst>
          </p:cNvPr>
          <p:cNvSpPr txBox="1"/>
          <p:nvPr/>
        </p:nvSpPr>
        <p:spPr>
          <a:xfrm>
            <a:off x="5854392" y="1011131"/>
            <a:ext cx="4895851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5400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مستحبات مکان نماز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AF8AD-E36D-4030-8C5B-653A88E94333}"/>
              </a:ext>
            </a:extLst>
          </p:cNvPr>
          <p:cNvSpPr txBox="1"/>
          <p:nvPr/>
        </p:nvSpPr>
        <p:spPr>
          <a:xfrm>
            <a:off x="5184468" y="2630440"/>
            <a:ext cx="6235700" cy="2700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09" rtl="1">
              <a:lnSpc>
                <a:spcPct val="150000"/>
              </a:lnSpc>
            </a:pPr>
            <a:r>
              <a:rPr lang="fa-IR" sz="40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Mj_Casablanca" panose="00000400000000000000" pitchFamily="2" charset="-78"/>
              </a:rPr>
              <a:t>مستحب است 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40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Mj_Casablanca" panose="00000400000000000000" pitchFamily="2" charset="-78"/>
              </a:rPr>
              <a:t>نماز در </a:t>
            </a:r>
            <a:r>
              <a:rPr lang="fa-IR" sz="40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Mj_Casablanca" panose="00000400000000000000" pitchFamily="2" charset="-78"/>
              </a:rPr>
              <a:t>مسجد</a:t>
            </a:r>
            <a:r>
              <a:rPr lang="fa-IR" sz="40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Mj_Casablanca" panose="00000400000000000000" pitchFamily="2" charset="-78"/>
              </a:rPr>
              <a:t> خوانده شود، 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36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Mj_Casablanca" panose="00000400000000000000" pitchFamily="2" charset="-78"/>
              </a:rPr>
              <a:t>زیرا بسیار به آن سفارش شده است.</a:t>
            </a:r>
          </a:p>
        </p:txBody>
      </p:sp>
    </p:spTree>
    <p:extLst>
      <p:ext uri="{BB962C8B-B14F-4D97-AF65-F5344CB8AC3E}">
        <p14:creationId xmlns:p14="http://schemas.microsoft.com/office/powerpoint/2010/main" val="129590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0A540C-E428-4E9D-80AF-0724CC5D8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FB2D76-4110-4184-AA5F-7E6557A91205}"/>
              </a:ext>
            </a:extLst>
          </p:cNvPr>
          <p:cNvSpPr txBox="1"/>
          <p:nvPr/>
        </p:nvSpPr>
        <p:spPr>
          <a:xfrm>
            <a:off x="0" y="3021640"/>
            <a:ext cx="1125610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09" rtl="1">
              <a:lnSpc>
                <a:spcPct val="150000"/>
              </a:lnSpc>
            </a:pPr>
            <a:r>
              <a:rPr lang="fa-IR" sz="4800" u="sng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طبق برخی روایات،</a:t>
            </a:r>
          </a:p>
          <a:p>
            <a:pPr defTabSz="457109" rtl="1">
              <a:lnSpc>
                <a:spcPct val="150000"/>
              </a:lnSpc>
            </a:pPr>
            <a:r>
              <a:rPr lang="fa-IR" sz="4800" u="sng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 نماز در کنار مرقد </a:t>
            </a:r>
            <a:r>
              <a:rPr lang="fa-IR" sz="4800" u="sng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امیرالمؤمنین‌</a:t>
            </a:r>
            <a:r>
              <a:rPr lang="fa-IR" sz="1200" u="sng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علیه‌السلام</a:t>
            </a:r>
            <a:r>
              <a:rPr lang="fa-IR" sz="4800" u="sng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 </a:t>
            </a:r>
          </a:p>
          <a:p>
            <a:pPr defTabSz="457109" rtl="1">
              <a:lnSpc>
                <a:spcPct val="150000"/>
              </a:lnSpc>
            </a:pPr>
            <a:r>
              <a:rPr lang="fa-IR" sz="4800" u="sng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برابر با دویست هزار نماز است.</a:t>
            </a:r>
          </a:p>
        </p:txBody>
      </p:sp>
    </p:spTree>
    <p:extLst>
      <p:ext uri="{BB962C8B-B14F-4D97-AF65-F5344CB8AC3E}">
        <p14:creationId xmlns:p14="http://schemas.microsoft.com/office/powerpoint/2010/main" val="4269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design - Presentation (16-9)_164">
            <a:hlinkClick r:id="" action="ppaction://media"/>
            <a:extLst>
              <a:ext uri="{FF2B5EF4-FFF2-40B4-BE49-F238E27FC236}">
                <a16:creationId xmlns:a16="http://schemas.microsoft.com/office/drawing/2014/main" id="{63697784-2E23-4370-BE8F-AB07A5438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5352AD-E14F-498C-88D8-78832AD192B8}"/>
              </a:ext>
            </a:extLst>
          </p:cNvPr>
          <p:cNvSpPr txBox="1">
            <a:spLocks/>
          </p:cNvSpPr>
          <p:nvPr/>
        </p:nvSpPr>
        <p:spPr>
          <a:xfrm>
            <a:off x="9131300" y="235240"/>
            <a:ext cx="3060700" cy="12724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09" rtl="1">
              <a:lnSpc>
                <a:spcPct val="150000"/>
              </a:lnSpc>
            </a:pPr>
            <a:r>
              <a:rPr lang="fa-IR" sz="5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Titr" panose="00000700000000000000" pitchFamily="2" charset="-78"/>
              </a:rPr>
              <a:t>مسأله</a:t>
            </a:r>
            <a:endParaRPr lang="fa-IR" sz="36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 Light"/>
              <a:cs typeface="B Titr" panose="000007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5C6E0-CD6F-4C28-AC7F-1FF62C2FB86E}"/>
              </a:ext>
            </a:extLst>
          </p:cNvPr>
          <p:cNvSpPr txBox="1"/>
          <p:nvPr/>
        </p:nvSpPr>
        <p:spPr>
          <a:xfrm>
            <a:off x="7165910" y="1570990"/>
            <a:ext cx="4776277" cy="452431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algn="ctr" defTabSz="457109" rtl="1">
              <a:lnSpc>
                <a:spcPct val="150000"/>
              </a:lnSpc>
            </a:pPr>
            <a:r>
              <a:rPr lang="fa-I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Mj_Sayeh-2" panose="00000700000000000000" pitchFamily="2" charset="-78"/>
              </a:rPr>
              <a:t>نماز خواندن 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Mj_Sayeh-2" panose="00000700000000000000" pitchFamily="2" charset="-78"/>
              </a:rPr>
              <a:t>جلوتر از قبر پیامبر و ائمه‌</a:t>
            </a:r>
            <a:r>
              <a:rPr lang="fa-I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Mj_Sayeh-2" panose="00000700000000000000" pitchFamily="2" charset="-78"/>
              </a:rPr>
              <a:t>علیهم‌السلام</a:t>
            </a:r>
            <a:r>
              <a:rPr lang="fa-I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Mj_Sayeh-2" panose="00000700000000000000" pitchFamily="2" charset="-78"/>
              </a:rPr>
              <a:t> 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Mj_Sayeh-2" panose="00000700000000000000" pitchFamily="2" charset="-78"/>
              </a:rPr>
              <a:t>اگر </a:t>
            </a:r>
            <a:r>
              <a:rPr lang="fa-IR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Mj_Sayeh-2" panose="00000700000000000000" pitchFamily="2" charset="-78"/>
              </a:rPr>
              <a:t>بی احترامی </a:t>
            </a:r>
            <a:r>
              <a:rPr lang="fa-I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Mj_Sayeh-2" panose="00000700000000000000" pitchFamily="2" charset="-78"/>
              </a:rPr>
              <a:t>به حساب بیاید </a:t>
            </a:r>
            <a:r>
              <a:rPr lang="fa-IR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Mj_Sayeh-2" panose="00000700000000000000" pitchFamily="2" charset="-78"/>
              </a:rPr>
              <a:t>جایز نیست.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E23601-34F2-4359-9BCF-7A7B1C2A1E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69" t="35647" r="39541" b="24354"/>
          <a:stretch/>
        </p:blipFill>
        <p:spPr>
          <a:xfrm>
            <a:off x="951723" y="634480"/>
            <a:ext cx="59715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38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B7EC9D-55A1-4048-817A-13EDC7B8A7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3CF4C-10EF-48F3-B4D4-CB07BE42DCFC}"/>
              </a:ext>
            </a:extLst>
          </p:cNvPr>
          <p:cNvSpPr txBox="1"/>
          <p:nvPr/>
        </p:nvSpPr>
        <p:spPr>
          <a:xfrm>
            <a:off x="7595118" y="623766"/>
            <a:ext cx="427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lnSpc>
                <a:spcPts val="3199"/>
              </a:lnSpc>
              <a:defRPr/>
            </a:pPr>
            <a:r>
              <a:rPr lang="fa-IR" sz="4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Titr" panose="00000700000000000000" pitchFamily="2" charset="-78"/>
              </a:rPr>
              <a:t>بیشتر بدانیم...</a:t>
            </a:r>
            <a:endParaRPr lang="en-US" sz="4400" b="1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Montserrat" charset="0"/>
              <a:cs typeface="B Titr" panose="000007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E7637-64B0-4E71-87E8-2538872374D5}"/>
              </a:ext>
            </a:extLst>
          </p:cNvPr>
          <p:cNvSpPr txBox="1"/>
          <p:nvPr/>
        </p:nvSpPr>
        <p:spPr>
          <a:xfrm>
            <a:off x="1574801" y="1674860"/>
            <a:ext cx="9827766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ü"/>
            </a:pPr>
            <a:r>
              <a:rPr lang="fa-IR" sz="2800" dirty="0">
                <a:solidFill>
                  <a:schemeClr val="bg1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در جایی که عکس یا مجسّمه چیزی که روح دارد. </a:t>
            </a:r>
          </a:p>
          <a:p>
            <a:pPr marL="571500" indent="-571500" algn="just" rtl="1">
              <a:buFont typeface="Wingdings" panose="05000000000000000000" pitchFamily="2" charset="2"/>
              <a:buChar char="ü"/>
            </a:pPr>
            <a:r>
              <a:rPr lang="fa-IR" sz="2800" dirty="0">
                <a:solidFill>
                  <a:schemeClr val="bg1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مقابل انسان</a:t>
            </a:r>
          </a:p>
          <a:p>
            <a:pPr marL="571500" indent="-571500" algn="just" rtl="1">
              <a:buFont typeface="Wingdings" panose="05000000000000000000" pitchFamily="2" charset="2"/>
              <a:buChar char="ü"/>
            </a:pPr>
            <a:r>
              <a:rPr lang="fa-IR" sz="2800" dirty="0">
                <a:solidFill>
                  <a:schemeClr val="bg1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مقابل دری که باز است.</a:t>
            </a:r>
          </a:p>
          <a:p>
            <a:pPr marL="571500" indent="-571500" algn="just" rtl="1">
              <a:buFont typeface="Wingdings" panose="05000000000000000000" pitchFamily="2" charset="2"/>
              <a:buChar char="ü"/>
            </a:pPr>
            <a:r>
              <a:rPr lang="fa-IR" sz="2800" dirty="0">
                <a:solidFill>
                  <a:schemeClr val="bg1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در جادّه و خیابان و کوچه</a:t>
            </a:r>
          </a:p>
          <a:p>
            <a:pPr marL="571500" indent="-571500" algn="just" rtl="1">
              <a:buFont typeface="Wingdings" panose="05000000000000000000" pitchFamily="2" charset="2"/>
              <a:buChar char="ü"/>
            </a:pPr>
            <a:r>
              <a:rPr lang="fa-IR" sz="2800" dirty="0">
                <a:solidFill>
                  <a:schemeClr val="bg1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روبه‌روی آتش و چراغ</a:t>
            </a:r>
            <a:endParaRPr lang="fa-IR" sz="2400" dirty="0">
              <a:solidFill>
                <a:schemeClr val="bg1"/>
              </a:solidFill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3EFCA-ECFA-49CC-A3DC-6433A5570373}"/>
              </a:ext>
            </a:extLst>
          </p:cNvPr>
          <p:cNvSpPr txBox="1"/>
          <p:nvPr/>
        </p:nvSpPr>
        <p:spPr>
          <a:xfrm>
            <a:off x="3862458" y="946248"/>
            <a:ext cx="7613278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109" rtl="1">
              <a:lnSpc>
                <a:spcPct val="150000"/>
              </a:lnSpc>
            </a:pPr>
            <a:r>
              <a:rPr lang="fa-I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Mj_Casablanca" panose="00000400000000000000" pitchFamily="2" charset="-78"/>
              </a:rPr>
              <a:t>مکان‌های مکروه برای نماز خواندن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D2CD5A-3FE8-471B-B7CA-BF287F9BB416}"/>
              </a:ext>
            </a:extLst>
          </p:cNvPr>
          <p:cNvSpPr txBox="1"/>
          <p:nvPr/>
        </p:nvSpPr>
        <p:spPr>
          <a:xfrm rot="19153245">
            <a:off x="3848729" y="1987657"/>
            <a:ext cx="201760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000" dirty="0">
                <a:solidFill>
                  <a:schemeClr val="tx1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مگر این که روی آن را پرده بکشند.</a:t>
            </a:r>
          </a:p>
        </p:txBody>
      </p:sp>
    </p:spTree>
    <p:extLst>
      <p:ext uri="{BB962C8B-B14F-4D97-AF65-F5344CB8AC3E}">
        <p14:creationId xmlns:p14="http://schemas.microsoft.com/office/powerpoint/2010/main" val="400608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0A2CA89-2316-7F43-9DEE-FD26E212B98A}"/>
              </a:ext>
            </a:extLst>
          </p:cNvPr>
          <p:cNvSpPr/>
          <p:nvPr/>
        </p:nvSpPr>
        <p:spPr>
          <a:xfrm>
            <a:off x="6039360" y="327759"/>
            <a:ext cx="5112000" cy="51120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CB996F-874C-15EE-3186-6E196D3FD384}"/>
              </a:ext>
            </a:extLst>
          </p:cNvPr>
          <p:cNvSpPr/>
          <p:nvPr/>
        </p:nvSpPr>
        <p:spPr>
          <a:xfrm>
            <a:off x="6435360" y="723759"/>
            <a:ext cx="4320000" cy="43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CC9C97-88D7-08C9-8D6F-73F93F69041B}"/>
              </a:ext>
            </a:extLst>
          </p:cNvPr>
          <p:cNvSpPr/>
          <p:nvPr/>
        </p:nvSpPr>
        <p:spPr>
          <a:xfrm>
            <a:off x="9791114" y="4740576"/>
            <a:ext cx="720000" cy="699183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25077D-6AE1-EB6B-F278-8DD8E2F59366}"/>
              </a:ext>
            </a:extLst>
          </p:cNvPr>
          <p:cNvSpPr/>
          <p:nvPr/>
        </p:nvSpPr>
        <p:spPr>
          <a:xfrm>
            <a:off x="316708" y="6344528"/>
            <a:ext cx="1040640" cy="1026941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2DAB8B-CF64-2A0D-2628-2D5D24F26995}"/>
              </a:ext>
            </a:extLst>
          </p:cNvPr>
          <p:cNvSpPr/>
          <p:nvPr/>
        </p:nvSpPr>
        <p:spPr>
          <a:xfrm>
            <a:off x="10575360" y="4507915"/>
            <a:ext cx="360000" cy="360000"/>
          </a:xfrm>
          <a:prstGeom prst="ellipse">
            <a:avLst/>
          </a:prstGeom>
          <a:solidFill>
            <a:srgbClr val="42A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B57E8-A1AF-3AAD-12BA-51E86617C4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571" y="778325"/>
            <a:ext cx="4140000" cy="4201663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C7803F-71B0-8572-67D9-4499B927FB38}"/>
              </a:ext>
            </a:extLst>
          </p:cNvPr>
          <p:cNvSpPr txBox="1"/>
          <p:nvPr/>
        </p:nvSpPr>
        <p:spPr>
          <a:xfrm>
            <a:off x="1780469" y="4046250"/>
            <a:ext cx="4004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درس هجدهم: قبله و مکان نمازگزار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788008-60BA-E921-E129-A5FFB45DFF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360" y="5162389"/>
            <a:ext cx="1336559" cy="1367852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D19D7E-AFED-6DD1-84F0-B10E42F8B6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0052" y="1193021"/>
            <a:ext cx="3805649" cy="285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3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27C857-611E-4A13-93C9-7E00EA1D11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1E7637-64B0-4E71-87E8-2538872374D5}"/>
              </a:ext>
            </a:extLst>
          </p:cNvPr>
          <p:cNvSpPr txBox="1"/>
          <p:nvPr/>
        </p:nvSpPr>
        <p:spPr>
          <a:xfrm>
            <a:off x="736600" y="1249455"/>
            <a:ext cx="10739833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Mj_Sayeh-2" panose="00000700000000000000" pitchFamily="2" charset="-78"/>
              </a:rPr>
              <a:t>آن روز در مسجد اصلا جا نبود </a:t>
            </a:r>
          </a:p>
          <a:p>
            <a:pPr algn="ctr" rtl="1"/>
            <a:r>
              <a:rPr lang="fa-I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Mj_Sayeh-2" panose="00000700000000000000" pitchFamily="2" charset="-78"/>
              </a:rPr>
              <a:t>و کوثر مجبور بود درست جلوی در خروجی نماز بخواند. </a:t>
            </a:r>
          </a:p>
          <a:p>
            <a:pPr algn="ctr" rtl="1"/>
            <a:r>
              <a:rPr lang="fa-I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Mj_Sayeh-2" panose="00000700000000000000" pitchFamily="2" charset="-78"/>
              </a:rPr>
              <a:t>اتفاقا نماز جماعت هم تا چند لحظه بعد تمام می شد و همه می خواستند خارج شوند. آیا کوثر می تواند آنجا نماز بخواند؟ چرا؟</a:t>
            </a:r>
            <a:endParaRPr lang="fa-IR" sz="400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D4D90-0530-25D3-EE56-AA715BE49062}"/>
              </a:ext>
            </a:extLst>
          </p:cNvPr>
          <p:cNvSpPr/>
          <p:nvPr/>
        </p:nvSpPr>
        <p:spPr>
          <a:xfrm>
            <a:off x="8401148" y="203122"/>
            <a:ext cx="4148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109"/>
            <a:r>
              <a:rPr lang="fa-IR" sz="7200" b="1" dirty="0">
                <a:ln w="22225">
                  <a:solidFill>
                    <a:srgbClr val="49C4DB"/>
                  </a:solidFill>
                  <a:prstDash val="solid"/>
                </a:ln>
                <a:solidFill>
                  <a:srgbClr val="49C4DB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Mj_Sudan" panose="00000400000000000000" pitchFamily="2" charset="-78"/>
              </a:rPr>
              <a:t>تمرین</a:t>
            </a:r>
            <a:endParaRPr lang="en-US" sz="7200" b="1" dirty="0">
              <a:ln w="22225">
                <a:solidFill>
                  <a:srgbClr val="49C4DB"/>
                </a:solidFill>
                <a:prstDash val="solid"/>
              </a:ln>
              <a:solidFill>
                <a:srgbClr val="49C4DB">
                  <a:lumMod val="40000"/>
                  <a:lumOff val="60000"/>
                </a:srgbClr>
              </a:solidFill>
              <a:latin typeface="Arial" panose="020B0604020202020204" pitchFamily="34" charset="0"/>
              <a:cs typeface="Mj_Sud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64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1D54-6B38-40A8-9AD7-7A18BF3F5B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970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1E7637-64B0-4E71-87E8-2538872374D5}"/>
              </a:ext>
            </a:extLst>
          </p:cNvPr>
          <p:cNvSpPr txBox="1"/>
          <p:nvPr/>
        </p:nvSpPr>
        <p:spPr>
          <a:xfrm>
            <a:off x="7710854" y="1666520"/>
            <a:ext cx="307144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من و پدرم </a:t>
            </a:r>
          </a:p>
          <a:p>
            <a:pPr algn="ctr" rtl="1"/>
            <a:r>
              <a:rPr lang="fa-I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با قطار به مشهد می رفتیم. متاسفانه موقع توقف قطار، برای نماز صبح بیدار نشدیم. </a:t>
            </a:r>
          </a:p>
          <a:p>
            <a:pPr algn="ctr" rtl="1"/>
            <a:r>
              <a:rPr lang="fa-I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وقتی از خواب پریدیم، </a:t>
            </a:r>
          </a:p>
          <a:p>
            <a:pPr algn="ctr" rtl="1"/>
            <a:r>
              <a:rPr lang="fa-I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هنوز آفتاب نزده بود. </a:t>
            </a:r>
          </a:p>
          <a:p>
            <a:pPr algn="ctr" rtl="1"/>
            <a:r>
              <a:rPr lang="fa-I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مسیر قطار نسبتا مستقیم و جهت قبله قابل تشخیص بود. آیا می‌توانستیم در کوپه قطار نماز بخوانیم؟</a:t>
            </a:r>
            <a:endParaRPr lang="fa-IR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FAC34-4071-C89C-57CD-50F37B44F93D}"/>
              </a:ext>
            </a:extLst>
          </p:cNvPr>
          <p:cNvSpPr/>
          <p:nvPr/>
        </p:nvSpPr>
        <p:spPr>
          <a:xfrm>
            <a:off x="7172259" y="-19887"/>
            <a:ext cx="4148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109"/>
            <a:r>
              <a:rPr lang="fa-IR" sz="7200" b="1" dirty="0">
                <a:ln w="22225">
                  <a:solidFill>
                    <a:srgbClr val="49C4DB"/>
                  </a:solidFill>
                  <a:prstDash val="solid"/>
                </a:ln>
                <a:solidFill>
                  <a:srgbClr val="49C4DB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Mj_Sudan" panose="00000400000000000000" pitchFamily="2" charset="-78"/>
              </a:rPr>
              <a:t>تمرین</a:t>
            </a:r>
            <a:endParaRPr lang="en-US" sz="7200" b="1" dirty="0">
              <a:ln w="22225">
                <a:solidFill>
                  <a:srgbClr val="49C4DB"/>
                </a:solidFill>
                <a:prstDash val="solid"/>
              </a:ln>
              <a:solidFill>
                <a:srgbClr val="49C4DB">
                  <a:lumMod val="40000"/>
                  <a:lumOff val="60000"/>
                </a:srgbClr>
              </a:solidFill>
              <a:latin typeface="Arial" panose="020B0604020202020204" pitchFamily="34" charset="0"/>
              <a:cs typeface="Mj_Sud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820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1E7637-64B0-4E71-87E8-2538872374D5}"/>
              </a:ext>
            </a:extLst>
          </p:cNvPr>
          <p:cNvSpPr txBox="1"/>
          <p:nvPr/>
        </p:nvSpPr>
        <p:spPr>
          <a:xfrm>
            <a:off x="7799615" y="1087984"/>
            <a:ext cx="4203700" cy="44627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با بچه‌های مدرسه </a:t>
            </a:r>
          </a:p>
          <a:p>
            <a:pPr algn="ctr" rtl="1"/>
            <a:r>
              <a:rPr lang="fa-I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به اردو رفته بودیم.</a:t>
            </a:r>
          </a:p>
          <a:p>
            <a:pPr algn="ctr" rtl="1"/>
            <a:r>
              <a:rPr lang="fa-IR" sz="3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باران </a:t>
            </a:r>
            <a:r>
              <a:rPr lang="fa-I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شدیدی گرفت.</a:t>
            </a:r>
          </a:p>
          <a:p>
            <a:pPr algn="ctr" rtl="1"/>
            <a:r>
              <a:rPr lang="fa-IR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قرار شد زیر چادر نماز بخوانیم.</a:t>
            </a:r>
          </a:p>
          <a:p>
            <a:pPr algn="ctr" rtl="1"/>
            <a:r>
              <a:rPr lang="fa-I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جای من اوّل صف بود </a:t>
            </a:r>
          </a:p>
          <a:p>
            <a:pPr algn="ctr" rtl="1"/>
            <a:r>
              <a:rPr lang="fa-I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و نمی‌توانستم درست بایستم. یعنی مجبور بودم </a:t>
            </a:r>
          </a:p>
          <a:p>
            <a:pPr algn="ctr" rtl="1"/>
            <a:r>
              <a:rPr lang="fa-I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کمی خودم را خَم کنم. </a:t>
            </a:r>
          </a:p>
          <a:p>
            <a:pPr algn="ctr" rtl="1"/>
            <a:r>
              <a:rPr lang="fa-I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آیا نمازم صحیح بوده است؟</a:t>
            </a:r>
            <a:endParaRPr lang="fa-IR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itra" panose="00000400000000000000" pitchFamily="2" charset="-78"/>
            </a:endParaRPr>
          </a:p>
        </p:txBody>
      </p:sp>
      <p:pic>
        <p:nvPicPr>
          <p:cNvPr id="3" name="Media7">
            <a:hlinkClick r:id="" action="ppaction://media"/>
            <a:extLst>
              <a:ext uri="{FF2B5EF4-FFF2-40B4-BE49-F238E27FC236}">
                <a16:creationId xmlns:a16="http://schemas.microsoft.com/office/drawing/2014/main" id="{E5ADA54C-B3C2-4D28-E62C-87377FCBBC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484258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645201-F88C-ABAE-14D2-FD30EEA1A50A}"/>
              </a:ext>
            </a:extLst>
          </p:cNvPr>
          <p:cNvSpPr/>
          <p:nvPr/>
        </p:nvSpPr>
        <p:spPr>
          <a:xfrm>
            <a:off x="7969078" y="-112345"/>
            <a:ext cx="4148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109"/>
            <a:r>
              <a:rPr lang="fa-IR" sz="7200" b="1" dirty="0">
                <a:ln w="22225">
                  <a:solidFill>
                    <a:srgbClr val="49C4DB"/>
                  </a:solidFill>
                  <a:prstDash val="solid"/>
                </a:ln>
                <a:solidFill>
                  <a:srgbClr val="49C4DB">
                    <a:lumMod val="40000"/>
                    <a:lumOff val="60000"/>
                  </a:srgbClr>
                </a:solidFill>
                <a:cs typeface="Mj_Sudan" panose="00000400000000000000" pitchFamily="2" charset="-78"/>
              </a:rPr>
              <a:t>تمرین</a:t>
            </a:r>
            <a:endParaRPr lang="en-US" sz="7200" b="1" dirty="0">
              <a:ln w="22225">
                <a:solidFill>
                  <a:srgbClr val="49C4DB"/>
                </a:solidFill>
                <a:prstDash val="solid"/>
              </a:ln>
              <a:solidFill>
                <a:srgbClr val="49C4DB">
                  <a:lumMod val="40000"/>
                  <a:lumOff val="60000"/>
                </a:srgbClr>
              </a:solidFill>
              <a:cs typeface="Mj_Sud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24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48F10E-8D6C-BBA5-CCF9-3066888CA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420" y="328633"/>
            <a:ext cx="4098327" cy="579200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A8D470B-2453-0435-67EE-EA77AFDE2536}"/>
              </a:ext>
            </a:extLst>
          </p:cNvPr>
          <p:cNvSpPr/>
          <p:nvPr/>
        </p:nvSpPr>
        <p:spPr>
          <a:xfrm>
            <a:off x="9144000" y="-413657"/>
            <a:ext cx="1328057" cy="1371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1BFAF6-79CA-7AC5-E021-20DE3743654E}"/>
              </a:ext>
            </a:extLst>
          </p:cNvPr>
          <p:cNvSpPr/>
          <p:nvPr/>
        </p:nvSpPr>
        <p:spPr>
          <a:xfrm>
            <a:off x="4376632" y="6330127"/>
            <a:ext cx="936172" cy="94242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6651F18-B10E-A311-4F7B-693498D5EAE1}"/>
              </a:ext>
            </a:extLst>
          </p:cNvPr>
          <p:cNvSpPr/>
          <p:nvPr/>
        </p:nvSpPr>
        <p:spPr>
          <a:xfrm>
            <a:off x="7815943" y="1407122"/>
            <a:ext cx="1328057" cy="1371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207DA6-1530-AE11-C802-C6BEDED17A34}"/>
              </a:ext>
            </a:extLst>
          </p:cNvPr>
          <p:cNvSpPr/>
          <p:nvPr/>
        </p:nvSpPr>
        <p:spPr>
          <a:xfrm>
            <a:off x="6564085" y="3075501"/>
            <a:ext cx="1328057" cy="1371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48C61-5E7D-5D36-2661-2E327B6AF641}"/>
              </a:ext>
            </a:extLst>
          </p:cNvPr>
          <p:cNvSpPr/>
          <p:nvPr/>
        </p:nvSpPr>
        <p:spPr>
          <a:xfrm>
            <a:off x="5236028" y="4678178"/>
            <a:ext cx="1328057" cy="1371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8">
            <a:hlinkClick r:id="" action="ppaction://media"/>
            <a:extLst>
              <a:ext uri="{FF2B5EF4-FFF2-40B4-BE49-F238E27FC236}">
                <a16:creationId xmlns:a16="http://schemas.microsoft.com/office/drawing/2014/main" id="{A3C8FD10-5ECD-FCE4-52DE-2A5AFC9F1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389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9F6226-FE0C-428C-909A-33B3835C7711}"/>
              </a:ext>
            </a:extLst>
          </p:cNvPr>
          <p:cNvSpPr txBox="1"/>
          <p:nvPr/>
        </p:nvSpPr>
        <p:spPr>
          <a:xfrm>
            <a:off x="5007909" y="185811"/>
            <a:ext cx="6313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000" i="0" u="none" strike="noStrike" kern="1200" normalizeH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B Titr" panose="00000700000000000000" pitchFamily="2" charset="-78"/>
              </a:rPr>
              <a:t>قبله و مکان نمازگزار</a:t>
            </a:r>
            <a:endParaRPr kumimoji="0" lang="en-US" sz="6000" i="0" u="none" strike="noStrike" kern="1200" normalizeH="0" noProof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B Titr" panose="000007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090D05-8EA7-4B5F-B4F3-68856F71109B}"/>
              </a:ext>
            </a:extLst>
          </p:cNvPr>
          <p:cNvSpPr/>
          <p:nvPr/>
        </p:nvSpPr>
        <p:spPr>
          <a:xfrm>
            <a:off x="1057275" y="1387285"/>
            <a:ext cx="10263860" cy="4116208"/>
          </a:xfrm>
          <a:prstGeom prst="rect">
            <a:avLst/>
          </a:prstGeom>
          <a:noFill/>
          <a:ln w="317500" cap="sq">
            <a:solidFill>
              <a:schemeClr val="tx1"/>
            </a:solidFill>
            <a:miter lim="800000"/>
          </a:ln>
          <a:effectLst>
            <a:outerShdw blurRad="3302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noProof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15AE31-F2C4-46F2-86E5-3BC6C727C513}"/>
              </a:ext>
            </a:extLst>
          </p:cNvPr>
          <p:cNvSpPr txBox="1"/>
          <p:nvPr/>
        </p:nvSpPr>
        <p:spPr>
          <a:xfrm>
            <a:off x="1191941" y="1504126"/>
            <a:ext cx="10049933" cy="3847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defTabSz="228554" rtl="1">
              <a:defRPr/>
            </a:pPr>
            <a:r>
              <a:rPr lang="fa-IR" sz="3200" noProof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امام صادق</a:t>
            </a:r>
            <a:r>
              <a:rPr lang="fa-IR" sz="1600" noProof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علیه‌السلام </a:t>
            </a:r>
            <a:r>
              <a:rPr lang="fa-IR" sz="3200" noProof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در پاسخ فردی که درباره حج و زیارت خانه خدا پرسیده بود، به کعبه اشاره نموده و فرمودند:</a:t>
            </a:r>
            <a:endParaRPr lang="fa-IR" sz="32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B Mitra" panose="00000400000000000000" pitchFamily="2" charset="-78"/>
            </a:endParaRPr>
          </a:p>
          <a:p>
            <a:pPr lvl="0" algn="ctr" defTabSz="228554" rtl="1">
              <a:defRPr/>
            </a:pPr>
            <a:r>
              <a:rPr lang="fa-IR" sz="3600" b="1" noProof="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این خانه‌ای است که خداوند آن را بهانه‌ای برای بندگی انسان‌ها قرار داده تا آن‌ها را بیازماید که چه کسانی او را اطاعت می‌کنند و به نزد کعبه می آیند. پس آن ها را تشویق نموده که کعبه را بزرگ بدارند و به زیارتش بیایند؛ و کعبه را جایگاه پیامبرانش و قبله نمازگزاران قرار داده است.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Open Sans Extrabold" panose="020B090603080402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43678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93F76-3825-9344-7D98-737645518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6F141-E181-41B5-ADB5-9EF7A1F7345D}"/>
              </a:ext>
            </a:extLst>
          </p:cNvPr>
          <p:cNvSpPr txBox="1"/>
          <p:nvPr/>
        </p:nvSpPr>
        <p:spPr>
          <a:xfrm>
            <a:off x="1750979" y="276023"/>
            <a:ext cx="9409552" cy="1077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j_Casablanca" panose="00000400000000000000" pitchFamily="2" charset="-78"/>
              </a:rPr>
              <a:t>مسلمان باید برای به جا آوردن نماز رو به قبله بایستد، </a:t>
            </a:r>
          </a:p>
          <a:p>
            <a:pPr algn="ctr" rtl="1"/>
            <a:r>
              <a:rPr lang="fa-IR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j_Casablanca" panose="00000400000000000000" pitchFamily="2" charset="-78"/>
              </a:rPr>
              <a:t>یعنی به سوی خانه کعبه در مسجد الحرام در مکه.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B6902-EEF1-4C1A-B9E4-631D2797EA14}"/>
              </a:ext>
            </a:extLst>
          </p:cNvPr>
          <p:cNvSpPr txBox="1"/>
          <p:nvPr/>
        </p:nvSpPr>
        <p:spPr>
          <a:xfrm>
            <a:off x="1750979" y="1528012"/>
            <a:ext cx="9409552" cy="10464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Mj_Casablanca" panose="00000400000000000000" pitchFamily="2" charset="-78"/>
              </a:rPr>
              <a:t>کسی که می‌خواهد نماز بخواند، باید برای پیدا کردن قبله کوشش نماید </a:t>
            </a:r>
          </a:p>
          <a:p>
            <a:pPr algn="ctr" rtl="1"/>
            <a:r>
              <a:rPr lang="fa-IR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Mj_Casablanca" panose="00000400000000000000" pitchFamily="2" charset="-78"/>
              </a:rPr>
              <a:t>که یقین پیدا کند قبله کدام طرف است.</a:t>
            </a:r>
          </a:p>
        </p:txBody>
      </p:sp>
    </p:spTree>
    <p:extLst>
      <p:ext uri="{BB962C8B-B14F-4D97-AF65-F5344CB8AC3E}">
        <p14:creationId xmlns:p14="http://schemas.microsoft.com/office/powerpoint/2010/main" val="915943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0813FE0-3DCE-494D-B16D-70878A31AC2F}"/>
              </a:ext>
            </a:extLst>
          </p:cNvPr>
          <p:cNvSpPr txBox="1"/>
          <p:nvPr/>
        </p:nvSpPr>
        <p:spPr>
          <a:xfrm>
            <a:off x="444382" y="1582340"/>
            <a:ext cx="5010548" cy="36933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33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اگر کسی </a:t>
            </a:r>
          </a:p>
          <a:p>
            <a:pPr algn="ctr" rtl="1"/>
            <a:r>
              <a:rPr lang="fa-IR" sz="33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به جهت قبله یقین پیدا نکرد،</a:t>
            </a:r>
          </a:p>
          <a:p>
            <a:pPr algn="ctr" rtl="1"/>
            <a:r>
              <a:rPr lang="fa-IR" sz="33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باید از طریق محراب مساجد </a:t>
            </a:r>
          </a:p>
          <a:p>
            <a:pPr algn="ctr" rtl="1"/>
            <a:r>
              <a:rPr lang="fa-IR" sz="33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یا جهت قبر مسلمانان </a:t>
            </a:r>
          </a:p>
          <a:p>
            <a:pPr algn="ctr" rtl="1"/>
            <a:r>
              <a:rPr lang="fa-IR" sz="33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و یا راه های دیگر، </a:t>
            </a:r>
          </a:p>
          <a:p>
            <a:pPr algn="ctr" rtl="1"/>
            <a:r>
              <a:rPr lang="fa-IR" sz="33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گمان حاصل کند.</a:t>
            </a:r>
          </a:p>
          <a:p>
            <a:pPr algn="r" rtl="1"/>
            <a:endParaRPr lang="fa-IR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0FDB77-2A60-4F24-B0DF-167D67FA05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FF757D6-8D27-4AC9-B93E-2AC1D860F13E}"/>
              </a:ext>
            </a:extLst>
          </p:cNvPr>
          <p:cNvSpPr txBox="1">
            <a:spLocks/>
          </p:cNvSpPr>
          <p:nvPr/>
        </p:nvSpPr>
        <p:spPr>
          <a:xfrm>
            <a:off x="4548582" y="642257"/>
            <a:ext cx="6682015" cy="1181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457109" rtl="1">
              <a:lnSpc>
                <a:spcPct val="150000"/>
              </a:lnSpc>
            </a:pPr>
            <a:r>
              <a:rPr lang="fa-IR" sz="4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وقتی قبله پیدا نمی‌شود...</a:t>
            </a:r>
            <a:endParaRPr lang="fa-IR" sz="2400" b="1" dirty="0">
              <a:ln w="3175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latin typeface="Arial" panose="020B060402020202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994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025735-CC63-427C-B34E-895450B717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5D3886-4634-4788-9C2C-B6307B61865D}"/>
              </a:ext>
            </a:extLst>
          </p:cNvPr>
          <p:cNvSpPr txBox="1">
            <a:spLocks/>
          </p:cNvSpPr>
          <p:nvPr/>
        </p:nvSpPr>
        <p:spPr>
          <a:xfrm>
            <a:off x="8202386" y="0"/>
            <a:ext cx="3543300" cy="1447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457109" rtl="1">
              <a:lnSpc>
                <a:spcPct val="150000"/>
              </a:lnSpc>
            </a:pPr>
            <a:r>
              <a:rPr lang="fa-IR" sz="8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Light"/>
                <a:cs typeface="B Titr" panose="00000700000000000000" pitchFamily="2" charset="-78"/>
              </a:rPr>
              <a:t>مسأله...</a:t>
            </a:r>
            <a:endParaRPr lang="fa-IR" sz="54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 Light"/>
              <a:cs typeface="B Titr" panose="000007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6C44E-099C-47B2-9D84-0F427F525DF8}"/>
              </a:ext>
            </a:extLst>
          </p:cNvPr>
          <p:cNvSpPr txBox="1"/>
          <p:nvPr/>
        </p:nvSpPr>
        <p:spPr>
          <a:xfrm>
            <a:off x="6631536" y="1861558"/>
            <a:ext cx="5324608" cy="2943113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marL="457200" indent="-457200" algn="r" defTabSz="457109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اگر در </a:t>
            </a:r>
            <a:r>
              <a:rPr lang="fa-IR" sz="32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دو جهت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احتمال قبله را می‌دهد، به هر دو طرف نماز بخواند.</a:t>
            </a:r>
          </a:p>
          <a:p>
            <a:pPr marL="457200" indent="-457200" algn="r" defTabSz="457109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اگر به </a:t>
            </a:r>
            <a:r>
              <a:rPr lang="fa-IR" sz="32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هیچ طرفی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گمان یا یقین پیدا نکرد، </a:t>
            </a:r>
            <a:r>
              <a:rPr lang="fa-IR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cs typeface="B Mitra" panose="00000400000000000000" pitchFamily="2" charset="-78"/>
              </a:rPr>
              <a:t>به هر طرف که نمازش را بخواند کافی است.</a:t>
            </a:r>
          </a:p>
        </p:txBody>
      </p:sp>
    </p:spTree>
    <p:extLst>
      <p:ext uri="{BB962C8B-B14F-4D97-AF65-F5344CB8AC3E}">
        <p14:creationId xmlns:p14="http://schemas.microsoft.com/office/powerpoint/2010/main" val="416144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design_4">
            <a:hlinkClick r:id="" action="ppaction://media"/>
            <a:extLst>
              <a:ext uri="{FF2B5EF4-FFF2-40B4-BE49-F238E27FC236}">
                <a16:creationId xmlns:a16="http://schemas.microsoft.com/office/drawing/2014/main" id="{CFE76B44-47DC-433A-894F-BA39C25757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C223A2-1867-447D-A240-4E09ABCDB395}"/>
              </a:ext>
            </a:extLst>
          </p:cNvPr>
          <p:cNvSpPr txBox="1">
            <a:spLocks/>
          </p:cNvSpPr>
          <p:nvPr/>
        </p:nvSpPr>
        <p:spPr>
          <a:xfrm>
            <a:off x="4837115" y="749300"/>
            <a:ext cx="7045319" cy="20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09" rtl="1">
              <a:lnSpc>
                <a:spcPct val="150000"/>
              </a:lnSpc>
            </a:pPr>
            <a:r>
              <a:rPr lang="fa-IR" sz="360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کی لازم نیست نمازمان رو به </a:t>
            </a:r>
            <a:r>
              <a:rPr lang="fa-IR" sz="36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قبله</a:t>
            </a:r>
            <a:r>
              <a:rPr lang="fa-IR" sz="360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 باشد؟</a:t>
            </a:r>
            <a:endParaRPr lang="fa-IR" sz="20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B Titr" panose="000007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F6486-A687-4E7A-8058-31A02EB8A787}"/>
              </a:ext>
            </a:extLst>
          </p:cNvPr>
          <p:cNvSpPr txBox="1"/>
          <p:nvPr/>
        </p:nvSpPr>
        <p:spPr>
          <a:xfrm>
            <a:off x="4687884" y="2285644"/>
            <a:ext cx="7194550" cy="33239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نماز مستحبی را می توان در حال راه رفتن و یا سوار بودن در ماشین و قطار و... به جا آورد. </a:t>
            </a:r>
          </a:p>
          <a:p>
            <a:pPr algn="ctr" rtl="1"/>
            <a:r>
              <a:rPr lang="fa-IR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در این دو حالت رعایت </a:t>
            </a:r>
            <a:r>
              <a:rPr lang="fa-IR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قبله</a:t>
            </a:r>
            <a:r>
              <a:rPr lang="fa-IR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 لازم نیست.</a:t>
            </a:r>
          </a:p>
        </p:txBody>
      </p:sp>
    </p:spTree>
    <p:extLst>
      <p:ext uri="{BB962C8B-B14F-4D97-AF65-F5344CB8AC3E}">
        <p14:creationId xmlns:p14="http://schemas.microsoft.com/office/powerpoint/2010/main" val="107582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EFE8B-E9F6-4729-9322-10372319F9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9E7BB-4336-46B3-80BA-E47B17448DA4}"/>
              </a:ext>
            </a:extLst>
          </p:cNvPr>
          <p:cNvSpPr txBox="1"/>
          <p:nvPr/>
        </p:nvSpPr>
        <p:spPr>
          <a:xfrm>
            <a:off x="4488328" y="811992"/>
            <a:ext cx="7257143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7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Titr" panose="00000700000000000000" pitchFamily="2" charset="-78"/>
              </a:rPr>
              <a:t>مکان نماز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20100-647F-4225-98D3-C66BDDBF1468}"/>
              </a:ext>
            </a:extLst>
          </p:cNvPr>
          <p:cNvSpPr txBox="1"/>
          <p:nvPr/>
        </p:nvSpPr>
        <p:spPr>
          <a:xfrm>
            <a:off x="5019633" y="1884869"/>
            <a:ext cx="6194531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09" rtl="1">
              <a:lnSpc>
                <a:spcPct val="150000"/>
              </a:lnSpc>
            </a:pPr>
            <a:r>
              <a:rPr lang="fa-IR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1. </a:t>
            </a:r>
            <a:r>
              <a:rPr lang="fa-IR" sz="4400" b="1" dirty="0">
                <a:ln w="0"/>
                <a:solidFill>
                  <a:srgbClr val="99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مباح باشد </a:t>
            </a:r>
            <a:r>
              <a:rPr lang="fa-I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یعنی غصبی نباشد.</a:t>
            </a:r>
            <a:endParaRPr lang="fa-IR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B Mitra" panose="00000400000000000000" pitchFamily="2" charset="-78"/>
            </a:endParaRPr>
          </a:p>
          <a:p>
            <a:pPr algn="ctr" defTabSz="457109" rtl="1">
              <a:lnSpc>
                <a:spcPct val="150000"/>
              </a:lnSpc>
            </a:pPr>
            <a:r>
              <a:rPr lang="fa-I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* نماز در خانه یا فرش کسی که راضی نیست، باطل است.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* کسی که در مسجد یا نمازخانه جا گرفته،</a:t>
            </a:r>
          </a:p>
          <a:p>
            <a:pPr algn="ctr" defTabSz="457109" rtl="1">
              <a:lnSpc>
                <a:spcPct val="150000"/>
              </a:lnSpc>
            </a:pPr>
            <a:r>
              <a:rPr lang="fa-I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نمی‌توان سرجای او نماز خواند</a:t>
            </a:r>
            <a:r>
              <a:rPr lang="fa-IR" sz="3200" dirty="0">
                <a:ln w="0"/>
                <a:solidFill>
                  <a:srgbClr val="99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B Mitra" panose="000004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104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48710</TotalTime>
  <Words>943</Words>
  <Application>Microsoft Office PowerPoint</Application>
  <PresentationFormat>Widescreen</PresentationFormat>
  <Paragraphs>127</Paragraphs>
  <Slides>22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 Light</vt:lpstr>
      <vt:lpstr>Open Sans Light</vt:lpstr>
      <vt:lpstr>Montserrat</vt:lpstr>
      <vt:lpstr>Arial</vt:lpstr>
      <vt:lpstr>Mj_Casablanca</vt:lpstr>
      <vt:lpstr>Calibri</vt:lpstr>
      <vt:lpstr>B Mitra</vt:lpstr>
      <vt:lpstr>Montserrat Light</vt:lpstr>
      <vt:lpstr>Wingdings</vt:lpstr>
      <vt:lpstr>Mj_Sudan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متمادی</Manager>
  <Company>مؤسسه توسعه محتوای آموزشی دینی (متمادی)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خدا چنین می خواهد - دختران</dc:title>
  <dc:subject>قبله و مکان نمازگزار</dc:subject>
  <dc:creator>متمادی</dc:creator>
  <cp:keywords>درس 18</cp:keywords>
  <dc:description>راهنمای مربی</dc:description>
  <cp:lastModifiedBy>Administrator</cp:lastModifiedBy>
  <dcterms:created xsi:type="dcterms:W3CDTF">2019-06-18T14:23:40Z</dcterms:created>
  <dcterms:modified xsi:type="dcterms:W3CDTF">2026-05-12T09:21:42Z</dcterms:modified>
  <cp:category>پاورپوینت</cp:category>
</cp:coreProperties>
</file>