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84" r:id="rId1"/>
  </p:sldMasterIdLst>
  <p:notesMasterIdLst>
    <p:notesMasterId r:id="rId18"/>
  </p:notesMasterIdLst>
  <p:sldIdLst>
    <p:sldId id="295" r:id="rId2"/>
    <p:sldId id="256" r:id="rId3"/>
    <p:sldId id="1437" r:id="rId4"/>
    <p:sldId id="352" r:id="rId5"/>
    <p:sldId id="1438" r:id="rId6"/>
    <p:sldId id="2406" r:id="rId7"/>
    <p:sldId id="2416" r:id="rId8"/>
    <p:sldId id="2407" r:id="rId9"/>
    <p:sldId id="2408" r:id="rId10"/>
    <p:sldId id="2413" r:id="rId11"/>
    <p:sldId id="2409" r:id="rId12"/>
    <p:sldId id="2412" r:id="rId13"/>
    <p:sldId id="2410" r:id="rId14"/>
    <p:sldId id="2417" r:id="rId15"/>
    <p:sldId id="2418" r:id="rId16"/>
    <p:sldId id="2419" r:id="rId17"/>
  </p:sldIdLst>
  <p:sldSz cx="12192000" cy="6858000"/>
  <p:notesSz cx="6858000" cy="9144000"/>
  <p:embeddedFontLst>
    <p:embeddedFont>
      <p:font typeface="Adobe Arabic" panose="02040503050201020203" pitchFamily="18" charset="-78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5"/>
    <a:srgbClr val="4F5464"/>
    <a:srgbClr val="EBC109"/>
    <a:srgbClr val="663300"/>
    <a:srgbClr val="990000"/>
    <a:srgbClr val="C9E264"/>
    <a:srgbClr val="D3B14C"/>
    <a:srgbClr val="E6E6E6"/>
    <a:srgbClr val="FFC000"/>
    <a:srgbClr val="FE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87485" autoAdjust="0"/>
  </p:normalViewPr>
  <p:slideViewPr>
    <p:cSldViewPr snapToGrid="0">
      <p:cViewPr varScale="1">
        <p:scale>
          <a:sx n="75" d="100"/>
          <a:sy n="75" d="100"/>
        </p:scale>
        <p:origin x="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BD3B615-C6F2-4AD1-82D0-87B14BBBEF5E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1A75C8C-7703-447A-A96C-8014DA44B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464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E857-6AC0-41DB-81E6-46FC06BEA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(ویژه مربی):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اهداف کلی درس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این درس انتظار می‏رود که دانش‏آموز: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به شمول علم خدا به جزئیات و کلیات جهان هستی توجه پیدا کند؛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از تأثیر توجه به علم خدا بر احوال انسان و ایجاد توکل و آرامش در او آگاه شود؛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از تأثیر توجه به علم خدا بر احوال انسان و ایجاد روحیۀ تقوا و فروتنی در پیشگاه خدا آگاه شود.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78CF7-9C93-4793-A868-E51DC2B8137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spcBef>
                <a:spcPts val="12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7E857-6AC0-41DB-81E6-46FC06BEA3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0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/>
              <a:t>مسأله 1487. </a:t>
            </a:r>
            <a:r>
              <a:rPr lang="fa-IR" dirty="0"/>
              <a:t>اگر در بین نماز یکی‌ از شرط‌‌های آن از بین برود،[1] نماز باطل می‌شود که مسائل آن به‌طور مفصّل در قسمت مقدّمات نماز ذکر شد.</a:t>
            </a:r>
            <a:br>
              <a:rPr lang="fa-IR" dirty="0"/>
            </a:br>
            <a:r>
              <a:rPr lang="fa-IR" dirty="0"/>
              <a:t>در این قسمت، برای نمونه به ذکر چند مثال اکتفا می‌شود:</a:t>
            </a:r>
            <a:br>
              <a:rPr lang="fa-IR" dirty="0"/>
            </a:br>
            <a:r>
              <a:rPr lang="fa-IR" dirty="0"/>
              <a:t>مثال 1. اگر در بین نماز (در وسعت وقت) لباس نمازگزار نجس شود و امکان تطهیر یا بیرون آوردن لباس - بدون به هم خوردن موالات یا به هم خوردن صورت نماز - وجود نداشته باشد، نماز باطل می‌شود.</a:t>
            </a:r>
            <a:br>
              <a:rPr lang="fa-IR" dirty="0"/>
            </a:br>
            <a:r>
              <a:rPr lang="fa-IR" dirty="0"/>
              <a:t>مثال2. اگر در بین نماز (در وسعت وقت) بفهمد مکانش غصبی است و امکان خارج شدن از آن محل در بین نماز - بدون به هم خوردن موالات یا به هم خوردن صورت نماز - وجود نداشته باشد، نماز بنابر احتیاط لازم، باطل می‌شود.</a:t>
            </a:r>
            <a:br>
              <a:rPr lang="fa-IR" dirty="0"/>
            </a:br>
            <a:r>
              <a:rPr lang="fa-IR" dirty="0"/>
              <a:t>در این موارد از آنجا که نمی‌تواند بقیّۀ واجبات و اجزای نماز را با شرایط لازم نماز، که در قسمت مقدّمات نماز ذکر شد، به‌جا آورد، نماز باطل است. </a:t>
            </a:r>
            <a:endParaRPr lang="fa-I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fa-I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fa-I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الف)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اگر نمازگزار عمداً (با توجّه و قصد)، به قدری از قبله منحرف شود که دیگر به او «رو به قبله» نگویند؛ نمازش باطل است.</a:t>
            </a:r>
            <a:endParaRPr lang="fa-I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fa-I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dirty="0"/>
              <a:t>فرق ندارد این انحراف عمدی از قبله، در حال خواندن قرائت یا ذکر باشد یا نباشد.</a:t>
            </a:r>
            <a:endParaRPr lang="fa-I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dirty="0"/>
              <a:t>البتّه اگر مقدار کمی گردنش را کج کند، نمازش باطل نمی‌شود، هرچند این کار مکروه است. </a:t>
            </a:r>
            <a:endParaRPr lang="fa-I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ب)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اگر نمازگزار سَهواً (بدون توجّه و قصد) ‌یا بدون اختیار _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‌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مثل‌اینکه به او تنه بزنند‌ یا باد شدیدی بوزد _ از قبله منحرف شود: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اگر کم‌تر از 90 درجه منحرف شده نمازش صحیح است و باید فوراً خودش را رو به قبله کند و نمازش را ادامه دهد.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اگر به میزان 90 درجه یا بیشتر منحرف شده نمازش باطل است.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75C8C-7703-447A-A96C-8014DA44BD9F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500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1086385" rtl="1"/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" pitchFamily="34" charset="0"/>
              <a:ea typeface="Lato" pitchFamily="34" charset="0"/>
              <a:cs typeface="Mj_Casablanc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75C8C-7703-447A-A96C-8014DA44BD9F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818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اگر نمازگزار در مقام شکوه به پیشگاه خداوند متعال یا مناجات بگوید: «آهْ مِنْ ذُنُوبی» یا «آهْ مِنْ نارِ جَهَنَّم»[2] یا تنها «آه» بگوید یا «آه» بکشد یا ناله نماید، اشکال ندارد.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75C8C-7703-447A-A96C-8014DA44BD9F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8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صورت اوّل: دو حرف یا بیشتر داشته باشد؛ در این صورت - هرچند بنابر احتیاط واجب، حرفی که می‌زند معنا نداشته باشد - نمازباطل می‌شود.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b="1" dirty="0"/>
              <a:t>مسأله 1501.</a:t>
            </a:r>
            <a:r>
              <a:rPr lang="fa-IR" dirty="0"/>
              <a:t> اگر انسان کلمه‏ای مثل «اَللّهُ‏ أَکْبَر» یا «سُبْحانَ اللّه» را به قصد ذکر و به نیّت قربت بگوید و در موقع گفتن آن، صدا را بلند کند، به قصد اینکه چیزی را به دیگری بفهماند، اشکال ندارد.[3]</a:t>
            </a:r>
            <a:br>
              <a:rPr lang="fa-IR" dirty="0"/>
            </a:br>
            <a:r>
              <a:rPr lang="fa-IR" dirty="0"/>
              <a:t>همین طور، اگر کلمه‏ای را به قصد ذکر و به نیّت قربت به‌طور معمول بگوید، هرچند بداند که این کار سبب می‌شود که کسی متوجّه مطلبی شود، مانعی ندارد.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b="1" dirty="0"/>
              <a:t>مسأله 1506.</a:t>
            </a:r>
            <a:r>
              <a:rPr lang="fa-IR" dirty="0"/>
              <a:t> اگر فرد قسمتی از حمد و سوره و ذکرهای نماز را عمداً یا احتیاطاً چند مرتبه بگوید، اشکال ندارد.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75C8C-7703-447A-A96C-8014DA44BD9F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56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جواب سلام از طرف نمازگزار باید کاملاً با سخن سلام‌کننده هماهنگ باشد؛ یعنی اگر به او بگوید: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«سلامٌ علیکم»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نمازگزار باید جواب بدهد: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«سلامٌ علیکم»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اگر بگوید: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«السلام علیک»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باید در جواب بگوید: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«السلام علیک»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اگر بگوید: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«سلام»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نمازگزار هم باید در جواب بگوید: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«سلام»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75C8C-7703-447A-A96C-8014DA44BD9F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322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اگر نمازگزار در بین نماز غذایی که لای دندان‌ها مانده فرو ببرد، نمازش باطل نمی‌شود.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75C8C-7703-447A-A96C-8014DA44BD9F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169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025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75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079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633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664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387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766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8418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9242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129128" y="1338738"/>
            <a:ext cx="1933745" cy="4183947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115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247592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1818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4956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616154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557815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672587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6661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006922" y="1011691"/>
            <a:ext cx="2111989" cy="4572000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pct60">
            <a:fgClr>
              <a:srgbClr val="FFFFFF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004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01901E-6 -2.77778E-6 L 4.01901E-6 0.075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107787" y="-604685"/>
            <a:ext cx="3853361" cy="8341693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6658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818160" y="-1235531"/>
            <a:ext cx="3184596" cy="6893962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-1230812" y="3238364"/>
            <a:ext cx="3138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Animus</a:t>
            </a:r>
            <a:r>
              <a:rPr lang="en-US" sz="1400" dirty="0">
                <a:solidFill>
                  <a:schemeClr val="bg1"/>
                </a:solidFill>
              </a:rPr>
              <a:t> presentation template | #</a:t>
            </a:r>
            <a:fld id="{5E8513FC-DD75-4BD4-8942-AA828F11FE0D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30881" y="6278530"/>
            <a:ext cx="415231" cy="393204"/>
            <a:chOff x="11342687" y="4548762"/>
            <a:chExt cx="1701801" cy="1611312"/>
          </a:xfrm>
          <a:solidFill>
            <a:schemeClr val="bg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1342687" y="4548762"/>
              <a:ext cx="992188" cy="1447800"/>
            </a:xfrm>
            <a:custGeom>
              <a:avLst/>
              <a:gdLst>
                <a:gd name="T0" fmla="*/ 555 w 625"/>
                <a:gd name="T1" fmla="*/ 0 h 912"/>
                <a:gd name="T2" fmla="*/ 0 w 625"/>
                <a:gd name="T3" fmla="*/ 912 h 912"/>
                <a:gd name="T4" fmla="*/ 143 w 625"/>
                <a:gd name="T5" fmla="*/ 912 h 912"/>
                <a:gd name="T6" fmla="*/ 625 w 625"/>
                <a:gd name="T7" fmla="*/ 113 h 912"/>
                <a:gd name="T8" fmla="*/ 555 w 625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912">
                  <a:moveTo>
                    <a:pt x="555" y="0"/>
                  </a:moveTo>
                  <a:lnTo>
                    <a:pt x="0" y="912"/>
                  </a:lnTo>
                  <a:lnTo>
                    <a:pt x="143" y="912"/>
                  </a:lnTo>
                  <a:lnTo>
                    <a:pt x="625" y="113"/>
                  </a:lnTo>
                  <a:lnTo>
                    <a:pt x="5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1968162" y="5058349"/>
              <a:ext cx="682625" cy="938212"/>
            </a:xfrm>
            <a:custGeom>
              <a:avLst/>
              <a:gdLst>
                <a:gd name="T0" fmla="*/ 360 w 430"/>
                <a:gd name="T1" fmla="*/ 0 h 591"/>
                <a:gd name="T2" fmla="*/ 0 w 430"/>
                <a:gd name="T3" fmla="*/ 591 h 591"/>
                <a:gd name="T4" fmla="*/ 144 w 430"/>
                <a:gd name="T5" fmla="*/ 591 h 591"/>
                <a:gd name="T6" fmla="*/ 430 w 430"/>
                <a:gd name="T7" fmla="*/ 116 h 591"/>
                <a:gd name="T8" fmla="*/ 360 w 430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91">
                  <a:moveTo>
                    <a:pt x="360" y="0"/>
                  </a:moveTo>
                  <a:lnTo>
                    <a:pt x="0" y="591"/>
                  </a:lnTo>
                  <a:lnTo>
                    <a:pt x="144" y="591"/>
                  </a:lnTo>
                  <a:lnTo>
                    <a:pt x="430" y="116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580937" y="5574287"/>
              <a:ext cx="388938" cy="449262"/>
            </a:xfrm>
            <a:custGeom>
              <a:avLst/>
              <a:gdLst>
                <a:gd name="T0" fmla="*/ 173 w 245"/>
                <a:gd name="T1" fmla="*/ 0 h 283"/>
                <a:gd name="T2" fmla="*/ 0 w 245"/>
                <a:gd name="T3" fmla="*/ 283 h 283"/>
                <a:gd name="T4" fmla="*/ 145 w 245"/>
                <a:gd name="T5" fmla="*/ 283 h 283"/>
                <a:gd name="T6" fmla="*/ 245 w 245"/>
                <a:gd name="T7" fmla="*/ 117 h 283"/>
                <a:gd name="T8" fmla="*/ 173 w 245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3">
                  <a:moveTo>
                    <a:pt x="173" y="0"/>
                  </a:moveTo>
                  <a:lnTo>
                    <a:pt x="0" y="283"/>
                  </a:lnTo>
                  <a:lnTo>
                    <a:pt x="145" y="283"/>
                  </a:lnTo>
                  <a:lnTo>
                    <a:pt x="245" y="117"/>
                  </a:lnTo>
                  <a:lnTo>
                    <a:pt x="1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1566525" y="4939287"/>
              <a:ext cx="839788" cy="1193800"/>
            </a:xfrm>
            <a:custGeom>
              <a:avLst/>
              <a:gdLst>
                <a:gd name="T0" fmla="*/ 458 w 529"/>
                <a:gd name="T1" fmla="*/ 0 h 752"/>
                <a:gd name="T2" fmla="*/ 0 w 529"/>
                <a:gd name="T3" fmla="*/ 752 h 752"/>
                <a:gd name="T4" fmla="*/ 143 w 529"/>
                <a:gd name="T5" fmla="*/ 752 h 752"/>
                <a:gd name="T6" fmla="*/ 529 w 529"/>
                <a:gd name="T7" fmla="*/ 114 h 752"/>
                <a:gd name="T8" fmla="*/ 458 w 529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52">
                  <a:moveTo>
                    <a:pt x="458" y="0"/>
                  </a:moveTo>
                  <a:lnTo>
                    <a:pt x="0" y="752"/>
                  </a:lnTo>
                  <a:lnTo>
                    <a:pt x="143" y="752"/>
                  </a:lnTo>
                  <a:lnTo>
                    <a:pt x="529" y="114"/>
                  </a:lnTo>
                  <a:lnTo>
                    <a:pt x="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2196762" y="5461574"/>
              <a:ext cx="531813" cy="684212"/>
            </a:xfrm>
            <a:custGeom>
              <a:avLst/>
              <a:gdLst>
                <a:gd name="T0" fmla="*/ 263 w 335"/>
                <a:gd name="T1" fmla="*/ 0 h 431"/>
                <a:gd name="T2" fmla="*/ 0 w 335"/>
                <a:gd name="T3" fmla="*/ 431 h 431"/>
                <a:gd name="T4" fmla="*/ 145 w 335"/>
                <a:gd name="T5" fmla="*/ 431 h 431"/>
                <a:gd name="T6" fmla="*/ 335 w 335"/>
                <a:gd name="T7" fmla="*/ 115 h 431"/>
                <a:gd name="T8" fmla="*/ 263 w 3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431">
                  <a:moveTo>
                    <a:pt x="263" y="0"/>
                  </a:moveTo>
                  <a:lnTo>
                    <a:pt x="0" y="431"/>
                  </a:lnTo>
                  <a:lnTo>
                    <a:pt x="145" y="431"/>
                  </a:lnTo>
                  <a:lnTo>
                    <a:pt x="335" y="115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811125" y="5967987"/>
              <a:ext cx="233363" cy="192087"/>
            </a:xfrm>
            <a:custGeom>
              <a:avLst/>
              <a:gdLst>
                <a:gd name="T0" fmla="*/ 74 w 147"/>
                <a:gd name="T1" fmla="*/ 0 h 121"/>
                <a:gd name="T2" fmla="*/ 0 w 147"/>
                <a:gd name="T3" fmla="*/ 121 h 121"/>
                <a:gd name="T4" fmla="*/ 144 w 147"/>
                <a:gd name="T5" fmla="*/ 121 h 121"/>
                <a:gd name="T6" fmla="*/ 147 w 147"/>
                <a:gd name="T7" fmla="*/ 118 h 121"/>
                <a:gd name="T8" fmla="*/ 74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74" y="0"/>
                  </a:moveTo>
                  <a:lnTo>
                    <a:pt x="0" y="121"/>
                  </a:lnTo>
                  <a:lnTo>
                    <a:pt x="144" y="121"/>
                  </a:lnTo>
                  <a:lnTo>
                    <a:pt x="147" y="1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5978467" y="1748890"/>
            <a:ext cx="3184596" cy="6893962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964106" y="1950673"/>
            <a:ext cx="3184596" cy="6893962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9188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192989" y="1624774"/>
            <a:ext cx="1728880" cy="37464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8746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577872" y="1536516"/>
            <a:ext cx="4326916" cy="9361933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567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827556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113899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67925" y="2612378"/>
            <a:ext cx="3056150" cy="66124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1274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5192148" y="1450975"/>
            <a:ext cx="1807703" cy="393382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54" name="Picture Placeholder 53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280606" y="2419668"/>
            <a:ext cx="1145391" cy="2032635"/>
          </a:xfrm>
          <a:custGeom>
            <a:avLst/>
            <a:gdLst>
              <a:gd name="connsiteX0" fmla="*/ 0 w 2291080"/>
              <a:gd name="connsiteY0" fmla="*/ 0 h 4065270"/>
              <a:gd name="connsiteX1" fmla="*/ 2291080 w 2291080"/>
              <a:gd name="connsiteY1" fmla="*/ 0 h 4065270"/>
              <a:gd name="connsiteX2" fmla="*/ 2291080 w 2291080"/>
              <a:gd name="connsiteY2" fmla="*/ 4065270 h 4065270"/>
              <a:gd name="connsiteX3" fmla="*/ 0 w 2291080"/>
              <a:gd name="connsiteY3" fmla="*/ 4065270 h 40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4065270">
                <a:moveTo>
                  <a:pt x="0" y="0"/>
                </a:moveTo>
                <a:lnTo>
                  <a:pt x="2291080" y="0"/>
                </a:lnTo>
                <a:lnTo>
                  <a:pt x="2291080" y="4065270"/>
                </a:lnTo>
                <a:lnTo>
                  <a:pt x="0" y="406527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56" name="Picture Placeholder 55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703345" y="2237185"/>
            <a:ext cx="1339199" cy="2387124"/>
          </a:xfrm>
          <a:custGeom>
            <a:avLst/>
            <a:gdLst>
              <a:gd name="connsiteX0" fmla="*/ 0 w 2678747"/>
              <a:gd name="connsiteY0" fmla="*/ 0 h 4774247"/>
              <a:gd name="connsiteX1" fmla="*/ 2678747 w 2678747"/>
              <a:gd name="connsiteY1" fmla="*/ 0 h 4774247"/>
              <a:gd name="connsiteX2" fmla="*/ 2678747 w 2678747"/>
              <a:gd name="connsiteY2" fmla="*/ 4774247 h 4774247"/>
              <a:gd name="connsiteX3" fmla="*/ 0 w 2678747"/>
              <a:gd name="connsiteY3" fmla="*/ 4774247 h 477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747" h="4774247">
                <a:moveTo>
                  <a:pt x="0" y="0"/>
                </a:moveTo>
                <a:lnTo>
                  <a:pt x="2678747" y="0"/>
                </a:lnTo>
                <a:lnTo>
                  <a:pt x="2678747" y="4774247"/>
                </a:lnTo>
                <a:lnTo>
                  <a:pt x="0" y="4774247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908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361883" y="2213968"/>
            <a:ext cx="348323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0565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619039" y="1885269"/>
            <a:ext cx="387836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673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9651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577536" y="4183563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130908" y="27914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315720" y="1400109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380268" y="4834086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-1010007" y="3422821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459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228910" y="247521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228910" y="211350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7228910" y="17518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7228910" y="139009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008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711E-6 1.85185E-6 L 3.40711E-6 0.0866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0711E-6 3.88889E-6 L 3.40711E-6 0.0866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0711E-6 1.66667E-6 L 3.40711E-6 0.08669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40711E-6 -5.55556E-7 L 3.40711E-6 0.086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048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096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9144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8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86656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436365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00617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2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7898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783356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783356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7898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09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25861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88792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441258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882515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23771" y="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765028" y="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41258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882515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65028" y="2291715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882515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23771" y="458343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5028" y="458343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3984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01951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35934" y="-1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169919" y="-1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033984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67968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01951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169919" y="1717713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33984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101951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135934" y="3435426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0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067968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01951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10169919" y="5153139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114962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15733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165035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17273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918044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8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3793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058679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7593872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460094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-1608026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095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7593871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4600948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1608025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997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4600947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1608024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85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62738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365537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81004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9179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1251252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2192000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81003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210545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782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801959" y="1007164"/>
            <a:ext cx="3924233" cy="476415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7896894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5845460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845460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853164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07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849528" y="1711570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7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0969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3411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2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81903" y="1989641"/>
            <a:ext cx="2571847" cy="3541908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36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59699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49847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39997" y="1721223"/>
            <a:ext cx="2944478" cy="1640541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3979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614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59942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983739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307537" y="1481328"/>
            <a:ext cx="2224520" cy="1880437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3133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00787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9341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757895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100787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29341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57895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00787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9341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57895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1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309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41648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70205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99876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1309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41648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70205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9876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309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41648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70205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99876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96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75550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475550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2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761865"/>
            <a:ext cx="2482837" cy="33528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605183"/>
            <a:ext cx="2482837" cy="4462577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4411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59384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464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9484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5960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9733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985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6492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10007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33521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57035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98107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703761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61729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619697" y="2024522"/>
            <a:ext cx="2841651" cy="1773534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1171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8282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393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822504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05030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32141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59252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0163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464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50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0586" y="443753"/>
            <a:ext cx="8812305" cy="5607424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003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663464" y="0"/>
            <a:ext cx="9528536" cy="68580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034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03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412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68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E89C-B101-4F2D-BCFB-8F5B99404FCB}" type="datetimeFigureOut">
              <a:rPr lang="fa-IR" smtClean="0"/>
              <a:t>23/11/1447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A63C-F1A8-429D-BBE7-A62A953B0B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9091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  <p:sldLayoutId id="2147483702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95E61C-0A70-573D-7066-1F836E645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512" y="-1449263"/>
            <a:ext cx="8405273" cy="964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6849B4-3E36-ED95-3910-2BBD31E157A6}"/>
              </a:ext>
            </a:extLst>
          </p:cNvPr>
          <p:cNvSpPr/>
          <p:nvPr/>
        </p:nvSpPr>
        <p:spPr>
          <a:xfrm>
            <a:off x="500743" y="398749"/>
            <a:ext cx="11271236" cy="602382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0E5EC8-1804-BC27-1626-A0C0D0712831}"/>
              </a:ext>
            </a:extLst>
          </p:cNvPr>
          <p:cNvSpPr/>
          <p:nvPr/>
        </p:nvSpPr>
        <p:spPr>
          <a:xfrm>
            <a:off x="2125281" y="-18962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DBF182-5ED1-21B8-B95D-341ABAA164ED}"/>
              </a:ext>
            </a:extLst>
          </p:cNvPr>
          <p:cNvSpPr/>
          <p:nvPr/>
        </p:nvSpPr>
        <p:spPr>
          <a:xfrm>
            <a:off x="1706701" y="-18962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A9432A-E16B-4773-C1B4-FACF8917DB76}"/>
              </a:ext>
            </a:extLst>
          </p:cNvPr>
          <p:cNvSpPr/>
          <p:nvPr/>
        </p:nvSpPr>
        <p:spPr>
          <a:xfrm>
            <a:off x="1266091" y="-18962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4385B8-7762-3945-73DC-A57D9C8A3717}"/>
              </a:ext>
            </a:extLst>
          </p:cNvPr>
          <p:cNvSpPr/>
          <p:nvPr/>
        </p:nvSpPr>
        <p:spPr>
          <a:xfrm>
            <a:off x="2125281" y="22117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7B2CF8-4312-D07F-48F1-190FB1AD8842}"/>
              </a:ext>
            </a:extLst>
          </p:cNvPr>
          <p:cNvSpPr/>
          <p:nvPr/>
        </p:nvSpPr>
        <p:spPr>
          <a:xfrm>
            <a:off x="1706701" y="22117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80A27C-8688-C023-3279-AC4EE3C11C48}"/>
              </a:ext>
            </a:extLst>
          </p:cNvPr>
          <p:cNvSpPr/>
          <p:nvPr/>
        </p:nvSpPr>
        <p:spPr>
          <a:xfrm>
            <a:off x="1266091" y="22117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A977F8-63D5-E6DB-26E4-125C7A111D55}"/>
              </a:ext>
            </a:extLst>
          </p:cNvPr>
          <p:cNvSpPr/>
          <p:nvPr/>
        </p:nvSpPr>
        <p:spPr>
          <a:xfrm>
            <a:off x="2125281" y="666207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BCFB45-B5DC-3C49-E189-CA9AB6009A2F}"/>
              </a:ext>
            </a:extLst>
          </p:cNvPr>
          <p:cNvSpPr/>
          <p:nvPr/>
        </p:nvSpPr>
        <p:spPr>
          <a:xfrm>
            <a:off x="1706701" y="666207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7FA863-7788-BCF3-A3AE-33DEBD762F25}"/>
              </a:ext>
            </a:extLst>
          </p:cNvPr>
          <p:cNvSpPr/>
          <p:nvPr/>
        </p:nvSpPr>
        <p:spPr>
          <a:xfrm>
            <a:off x="1266091" y="666207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854CF4-970D-4681-B301-8BD18A9354AE}"/>
              </a:ext>
            </a:extLst>
          </p:cNvPr>
          <p:cNvSpPr/>
          <p:nvPr/>
        </p:nvSpPr>
        <p:spPr>
          <a:xfrm>
            <a:off x="2125281" y="107700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DB2FD2-AD8A-83A7-35E4-4DC94CF799C5}"/>
              </a:ext>
            </a:extLst>
          </p:cNvPr>
          <p:cNvSpPr/>
          <p:nvPr/>
        </p:nvSpPr>
        <p:spPr>
          <a:xfrm>
            <a:off x="1706701" y="107700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BA8D8F-E4BB-119F-C292-CF11109E8214}"/>
              </a:ext>
            </a:extLst>
          </p:cNvPr>
          <p:cNvSpPr/>
          <p:nvPr/>
        </p:nvSpPr>
        <p:spPr>
          <a:xfrm>
            <a:off x="1266091" y="1077004"/>
            <a:ext cx="308428" cy="319508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20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95E95A0-DAFC-7BDD-C8F1-A0C706CC4E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578" y="-2827387"/>
            <a:ext cx="6242756" cy="1109649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41032" y="3106553"/>
            <a:ext cx="570320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/>
            <a:r>
              <a:rPr lang="fa-IR" sz="4800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نمازگزار</a:t>
            </a:r>
          </a:p>
          <a:p>
            <a:pPr algn="ctr" defTabSz="609630" rtl="1"/>
            <a:r>
              <a:rPr lang="fa-IR" sz="4800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باید از خوردن و آشامیدن </a:t>
            </a:r>
          </a:p>
          <a:p>
            <a:pPr algn="ctr" defTabSz="609630" rtl="1"/>
            <a:r>
              <a:rPr lang="fa-IR" sz="4800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نماز بپرهیزد.</a:t>
            </a:r>
            <a:endParaRPr lang="en-US" sz="4800" dirty="0">
              <a:solidFill>
                <a:srgbClr val="16213D"/>
              </a:solidFill>
              <a:latin typeface="Arial" panose="020B0604020202020204" pitchFamily="34" charset="0"/>
              <a:ea typeface="Arabic Cabo"/>
              <a:cs typeface="B Mitra" panose="00000400000000000000" pitchFamily="2" charset="-78"/>
              <a:sym typeface="Arabic Cab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1204149" y="1978304"/>
            <a:ext cx="87935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217" rtl="1">
              <a:defRPr/>
            </a:pPr>
            <a:r>
              <a:rPr lang="fa-IR" sz="60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Mitra" panose="00000400000000000000" pitchFamily="2" charset="-78"/>
              </a:rPr>
              <a:t>3. خوردن و آشامیدن</a:t>
            </a:r>
            <a:endParaRPr lang="en-US" sz="5400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ea typeface="Montserrat" charset="0"/>
              <a:cs typeface="B Mitra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35B3B-5D5B-6326-2596-56D4818FB174}"/>
              </a:ext>
            </a:extLst>
          </p:cNvPr>
          <p:cNvSpPr txBox="1"/>
          <p:nvPr/>
        </p:nvSpPr>
        <p:spPr>
          <a:xfrm>
            <a:off x="-915301" y="908960"/>
            <a:ext cx="80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 rtl="1">
              <a:lnSpc>
                <a:spcPts val="3199"/>
              </a:lnSpc>
              <a:defRPr/>
            </a:pP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آنچه نماز را 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باطل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 می‌کند...</a:t>
            </a:r>
            <a:endParaRPr lang="en-US" sz="4400" b="1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FFFF00"/>
              </a:highlight>
              <a:latin typeface="Arial" panose="020B0604020202020204" pitchFamily="34" charset="0"/>
              <a:ea typeface="Montserrat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529C350-AF8C-1AA3-89AD-C765C8C20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33158" cy="68580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6995523" y="1784483"/>
            <a:ext cx="331910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72"/>
              </a:lnSpc>
            </a:pPr>
            <a:r>
              <a:rPr lang="fa-IR" sz="4052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Nunito Sans Condensed Semi-Bold"/>
                <a:cs typeface="B Mitra" panose="00000400000000000000" pitchFamily="2" charset="-78"/>
                <a:sym typeface="Nunito Sans Condensed Semi-Bold"/>
              </a:rPr>
              <a:t>4.خندیدن</a:t>
            </a:r>
            <a:endParaRPr lang="en-US" sz="4052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Nunito Sans Condensed Semi-Bold"/>
              <a:cs typeface="B Mitra" panose="00000400000000000000" pitchFamily="2" charset="-78"/>
              <a:sym typeface="Nunito Sans Condensed Semi-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7B088-0A21-2D34-9433-AA638A01F46B}"/>
              </a:ext>
            </a:extLst>
          </p:cNvPr>
          <p:cNvSpPr txBox="1"/>
          <p:nvPr/>
        </p:nvSpPr>
        <p:spPr>
          <a:xfrm>
            <a:off x="6316579" y="2755235"/>
            <a:ext cx="4348804" cy="206210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3200" dirty="0">
                <a:ln w="0"/>
                <a:solidFill>
                  <a:srgbClr val="FFFFF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خنده باصدا و عمدی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: </a:t>
            </a:r>
            <a:r>
              <a:rPr lang="fa-I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نماز باطل</a:t>
            </a:r>
          </a:p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لبخند : </a:t>
            </a:r>
            <a:r>
              <a:rPr lang="fa-IR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نماز صحیح</a:t>
            </a:r>
          </a:p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خنده بی صدا : </a:t>
            </a:r>
            <a:r>
              <a:rPr lang="fa-IR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نماز صحیح</a:t>
            </a:r>
          </a:p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خنده سهوی : </a:t>
            </a:r>
            <a:r>
              <a:rPr lang="fa-IR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نماز صحیح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82055-5A74-339F-2F7F-7FADCAF6429D}"/>
              </a:ext>
            </a:extLst>
          </p:cNvPr>
          <p:cNvSpPr txBox="1"/>
          <p:nvPr/>
        </p:nvSpPr>
        <p:spPr>
          <a:xfrm>
            <a:off x="4284660" y="1085230"/>
            <a:ext cx="80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 rtl="1">
              <a:lnSpc>
                <a:spcPts val="3199"/>
              </a:lnSpc>
              <a:defRPr/>
            </a:pP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آنچه نماز را 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باطل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 می‌کند...</a:t>
            </a:r>
            <a:endParaRPr lang="en-US" sz="4400" b="1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FFFF00"/>
              </a:highlight>
              <a:latin typeface="Arial" panose="020B0604020202020204" pitchFamily="34" charset="0"/>
              <a:ea typeface="Montserrat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7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EFA28A-156D-BE6F-2AFC-8CEF2DC4D0DF}"/>
              </a:ext>
            </a:extLst>
          </p:cNvPr>
          <p:cNvSpPr txBox="1"/>
          <p:nvPr/>
        </p:nvSpPr>
        <p:spPr>
          <a:xfrm>
            <a:off x="7528613" y="704844"/>
            <a:ext cx="3877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4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گرفتن جلوی خنده</a:t>
            </a:r>
            <a:endParaRPr lang="fa-IR" sz="440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AF68673C-680B-CC9D-7CAE-81ECF269648A}"/>
              </a:ext>
            </a:extLst>
          </p:cNvPr>
          <p:cNvSpPr txBox="1"/>
          <p:nvPr/>
        </p:nvSpPr>
        <p:spPr>
          <a:xfrm>
            <a:off x="7108723" y="2042215"/>
            <a:ext cx="471725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اگر نمازگزار </a:t>
            </a:r>
          </a:p>
          <a:p>
            <a:pPr algn="ctr" defTabSz="609630" rtl="1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برای جلوگیری از صدای خنده </a:t>
            </a:r>
          </a:p>
          <a:p>
            <a:pPr algn="ctr" defTabSz="609630" rtl="1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حالش تغییر کند، </a:t>
            </a:r>
          </a:p>
          <a:p>
            <a:pPr algn="ctr" defTabSz="609630" rtl="1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مثلاً رنگش </a:t>
            </a:r>
            <a:r>
              <a:rPr lang="fa-IR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سرخ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 شود، </a:t>
            </a:r>
          </a:p>
          <a:p>
            <a:pPr algn="ctr" defTabSz="609630" rtl="1"/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چنانچه از حالت نماز خواندن </a:t>
            </a:r>
            <a:r>
              <a:rPr lang="fa-I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خارج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 شود </a:t>
            </a:r>
            <a:r>
              <a:rPr lang="fa-I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باید نمازش را دوباره بخواند.</a:t>
            </a:r>
            <a:endParaRPr lang="en-US" sz="36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Padauk Bold"/>
              <a:cs typeface="B Mitra" panose="00000400000000000000" pitchFamily="2" charset="-78"/>
              <a:sym typeface="Padauk Bol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2DBBBC-5F37-B0F5-B87B-709642235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874933" cy="6874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096000" y="0"/>
            <a:ext cx="6842945" cy="6842945"/>
          </a:xfrm>
          <a:custGeom>
            <a:avLst/>
            <a:gdLst/>
            <a:ahLst/>
            <a:cxnLst/>
            <a:rect l="l" t="t" r="r" b="b"/>
            <a:pathLst>
              <a:path w="13685890" h="13685890">
                <a:moveTo>
                  <a:pt x="0" y="0"/>
                </a:moveTo>
                <a:lnTo>
                  <a:pt x="13685889" y="0"/>
                </a:lnTo>
                <a:lnTo>
                  <a:pt x="13685889" y="13685890"/>
                </a:lnTo>
                <a:lnTo>
                  <a:pt x="0" y="13685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42945" y="1600596"/>
            <a:ext cx="331910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72"/>
              </a:lnSpc>
            </a:pPr>
            <a:r>
              <a:rPr lang="fa-IR" sz="4052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Nunito Sans Condensed Semi-Bold"/>
                <a:cs typeface="B Mitra" panose="00000400000000000000" pitchFamily="2" charset="-78"/>
                <a:sym typeface="Nunito Sans Condensed Semi-Bold"/>
              </a:rPr>
              <a:t>5. گریه کردن</a:t>
            </a:r>
            <a:endParaRPr lang="en-US" sz="4052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Nunito Sans Condensed Semi-Bold"/>
              <a:cs typeface="B Mitra" panose="00000400000000000000" pitchFamily="2" charset="-78"/>
              <a:sym typeface="Nunito Sans Condensed Semi-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7B088-0A21-2D34-9433-AA638A01F46B}"/>
              </a:ext>
            </a:extLst>
          </p:cNvPr>
          <p:cNvSpPr txBox="1"/>
          <p:nvPr/>
        </p:nvSpPr>
        <p:spPr>
          <a:xfrm>
            <a:off x="6175960" y="2502910"/>
            <a:ext cx="5015492" cy="35394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2800" dirty="0">
                <a:ln w="0"/>
                <a:solidFill>
                  <a:srgbClr val="002060"/>
                </a:solidFill>
                <a:latin typeface="Adobe Arabic" panose="02040503050201020203" pitchFamily="18" charset="-78"/>
                <a:ea typeface="Montserrat" charset="0"/>
                <a:cs typeface="B Mitra" panose="00000400000000000000" pitchFamily="2" charset="-78"/>
              </a:rPr>
              <a:t>اگر نمازگزار عمداً (با توجّه و قصد) برای امور دنیایی مثل از دست دادن چیزی یا از دنیا رفتن کسی، گریه کند، نمازش باطل است.  </a:t>
            </a:r>
          </a:p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endParaRPr lang="fa-IR" sz="2800" dirty="0">
              <a:ln w="0"/>
              <a:solidFill>
                <a:srgbClr val="002060"/>
              </a:solidFill>
              <a:latin typeface="Adobe Arabic" panose="02040503050201020203" pitchFamily="18" charset="-78"/>
              <a:ea typeface="Montserrat" charset="0"/>
              <a:cs typeface="B Mitra" panose="00000400000000000000" pitchFamily="2" charset="-78"/>
            </a:endParaRPr>
          </a:p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2800" dirty="0">
                <a:ln w="0"/>
                <a:solidFill>
                  <a:srgbClr val="002060"/>
                </a:solidFill>
                <a:latin typeface="Adobe Arabic" panose="02040503050201020203" pitchFamily="18" charset="-78"/>
                <a:ea typeface="Montserrat" charset="0"/>
                <a:cs typeface="B Mitra" panose="00000400000000000000" pitchFamily="2" charset="-78"/>
              </a:rPr>
              <a:t>گریه از ترس خدای متعال و عذابش </a:t>
            </a:r>
          </a:p>
          <a:p>
            <a:pPr algn="ctr" defTabSz="914217" rtl="1">
              <a:defRPr/>
            </a:pPr>
            <a:r>
              <a:rPr lang="fa-IR" sz="2800" dirty="0">
                <a:ln w="0"/>
                <a:solidFill>
                  <a:srgbClr val="002060"/>
                </a:solidFill>
                <a:latin typeface="Adobe Arabic" panose="02040503050201020203" pitchFamily="18" charset="-78"/>
                <a:ea typeface="Montserrat" charset="0"/>
                <a:cs typeface="B Mitra" panose="00000400000000000000" pitchFamily="2" charset="-78"/>
              </a:rPr>
              <a:t>یا اشتیاق به او و ثواب‌هایش </a:t>
            </a:r>
          </a:p>
          <a:p>
            <a:pPr algn="ctr" defTabSz="914217" rtl="1">
              <a:defRPr/>
            </a:pPr>
            <a:r>
              <a:rPr lang="fa-IR" sz="2800" dirty="0">
                <a:ln w="0"/>
                <a:solidFill>
                  <a:srgbClr val="002060"/>
                </a:solidFill>
                <a:latin typeface="Adobe Arabic" panose="02040503050201020203" pitchFamily="18" charset="-78"/>
                <a:ea typeface="Montserrat" charset="0"/>
                <a:cs typeface="B Mitra" panose="00000400000000000000" pitchFamily="2" charset="-78"/>
              </a:rPr>
              <a:t>از بهترین اعمال است </a:t>
            </a:r>
          </a:p>
          <a:p>
            <a:pPr algn="ctr" defTabSz="914217" rtl="1">
              <a:defRPr/>
            </a:pPr>
            <a:r>
              <a:rPr lang="fa-IR" sz="2800" dirty="0">
                <a:ln w="0"/>
                <a:solidFill>
                  <a:srgbClr val="002060"/>
                </a:solidFill>
                <a:latin typeface="Adobe Arabic" panose="02040503050201020203" pitchFamily="18" charset="-78"/>
                <a:ea typeface="Montserrat" charset="0"/>
                <a:cs typeface="B Mitra" panose="00000400000000000000" pitchFamily="2" charset="-78"/>
              </a:rPr>
              <a:t>و نماز را باطل نمی‌کند.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4609623-EDA2-31B2-2F19-0F3B9113A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722671"/>
            <a:ext cx="6135329" cy="6135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9DC1F3-2200-BE5F-12BE-662A4A238E0F}"/>
              </a:ext>
            </a:extLst>
          </p:cNvPr>
          <p:cNvSpPr txBox="1"/>
          <p:nvPr/>
        </p:nvSpPr>
        <p:spPr>
          <a:xfrm>
            <a:off x="4179869" y="844476"/>
            <a:ext cx="80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 rtl="1">
              <a:lnSpc>
                <a:spcPts val="3199"/>
              </a:lnSpc>
              <a:defRPr/>
            </a:pP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آنچه نماز را 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باطل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 می‌کند...</a:t>
            </a:r>
            <a:endParaRPr lang="en-US" sz="4400" b="1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FFFF00"/>
              </a:highlight>
              <a:latin typeface="Arial" panose="020B0604020202020204" pitchFamily="34" charset="0"/>
              <a:ea typeface="Montserrat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05724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017F-9CA8-26F7-D04A-DA8AAAA1B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7F1D082-7D09-E9C9-3A8D-083FC6D0F658}"/>
              </a:ext>
            </a:extLst>
          </p:cNvPr>
          <p:cNvSpPr txBox="1"/>
          <p:nvPr/>
        </p:nvSpPr>
        <p:spPr>
          <a:xfrm>
            <a:off x="3717083" y="159754"/>
            <a:ext cx="81871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نکته:</a:t>
            </a:r>
            <a:r>
              <a:rPr lang="fa-I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شکستن نماز</a:t>
            </a:r>
            <a:endParaRPr lang="fa-IR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EADB9827-8BC3-4BA3-DA3D-D31DB4C3DD99}"/>
              </a:ext>
            </a:extLst>
          </p:cNvPr>
          <p:cNvSpPr txBox="1"/>
          <p:nvPr/>
        </p:nvSpPr>
        <p:spPr>
          <a:xfrm>
            <a:off x="7282149" y="1606304"/>
            <a:ext cx="4622122" cy="4824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ct val="150000"/>
              </a:lnSpc>
            </a:pPr>
            <a:r>
              <a:rPr lang="fa-IR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شکستن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 نماز واجب،</a:t>
            </a:r>
          </a:p>
          <a:p>
            <a:pPr algn="ctr" defTabSz="609630" rtl="1">
              <a:lnSpc>
                <a:spcPct val="150000"/>
              </a:lnSpc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 بدون‌ اینکه نمازگزار مجبور شده باشد، </a:t>
            </a:r>
          </a:p>
          <a:p>
            <a:pPr algn="ctr" defTabSz="609630" rtl="1">
              <a:lnSpc>
                <a:spcPct val="150000"/>
              </a:lnSpc>
            </a:pPr>
            <a:r>
              <a:rPr lang="fa-IR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حرام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 است</a:t>
            </a:r>
          </a:p>
          <a:p>
            <a:pPr algn="ctr" defTabSz="609630" rtl="1">
              <a:lnSpc>
                <a:spcPct val="150000"/>
              </a:lnSpc>
            </a:pP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 امّا برای جلوگیری </a:t>
            </a:r>
          </a:p>
          <a:p>
            <a:pPr algn="ctr" defTabSz="609630" rtl="1">
              <a:lnSpc>
                <a:spcPct val="150000"/>
              </a:lnSpc>
            </a:pP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از </a:t>
            </a:r>
            <a:r>
              <a:rPr lang="fa-IR" sz="36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ضرر قابل توجّه مالی ‌یا بدنی </a:t>
            </a:r>
          </a:p>
          <a:p>
            <a:pPr algn="ctr" defTabSz="609630" rtl="1">
              <a:lnSpc>
                <a:spcPct val="150000"/>
              </a:lnSpc>
            </a:pP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مانعی ندارد. </a:t>
            </a:r>
            <a:endParaRPr lang="en-US" sz="36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Padauk Bold"/>
              <a:cs typeface="B Mitra" panose="00000400000000000000" pitchFamily="2" charset="-78"/>
              <a:sym typeface="Padauk Bol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DB3D78-B8DB-4F30-1CA6-4FB78786E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536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022F7-D14B-41D0-AA51-C505F6B4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B0DE699-0E0D-1C97-34CD-EE47BBD32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86" y="0"/>
            <a:ext cx="12279086" cy="6906986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2F474B55-D1EE-62F8-11E4-EB299BB4F68B}"/>
              </a:ext>
            </a:extLst>
          </p:cNvPr>
          <p:cNvSpPr txBox="1"/>
          <p:nvPr/>
        </p:nvSpPr>
        <p:spPr>
          <a:xfrm>
            <a:off x="6224531" y="1901939"/>
            <a:ext cx="5040829" cy="38779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609630" rtl="1"/>
            <a:r>
              <a:rPr lang="fa-I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اگر نمازگزار در رکعت اوّل، </a:t>
            </a:r>
          </a:p>
          <a:p>
            <a:pPr algn="ctr" defTabSz="609630" rtl="1"/>
            <a:r>
              <a:rPr lang="fa-I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پیش از آنکه به اندازه رکوع خم شود </a:t>
            </a:r>
          </a:p>
          <a:p>
            <a:pPr algn="ctr" defTabSz="609630" rtl="1"/>
            <a:r>
              <a:rPr lang="fa-I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‌یادش بیاید که اذان و اقامه یا فقط اقامه را فراموش کرده، </a:t>
            </a:r>
          </a:p>
          <a:p>
            <a:pPr algn="ctr" defTabSz="609630" rtl="1"/>
            <a:r>
              <a:rPr lang="fa-I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مستحبّ است که نمازش را بشکند </a:t>
            </a:r>
          </a:p>
          <a:p>
            <a:pPr algn="ctr" defTabSz="609630" rtl="1"/>
            <a:r>
              <a:rPr lang="fa-I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و اذان و اقامه بگوید</a:t>
            </a:r>
          </a:p>
          <a:p>
            <a:pPr algn="ctr" defTabSz="609630" rtl="1"/>
            <a:r>
              <a:rPr lang="fa-I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Padauk Bold"/>
                <a:cs typeface="B Mitra" panose="00000400000000000000" pitchFamily="2" charset="-78"/>
                <a:sym typeface="Padauk Bold"/>
              </a:rPr>
              <a:t> و دوباره نماز بخواند.</a:t>
            </a:r>
            <a:endParaRPr lang="en-US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Padauk Bold"/>
              <a:cs typeface="B Mitra" panose="00000400000000000000" pitchFamily="2" charset="-78"/>
              <a:sym typeface="Padauk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3F121-30A6-AB90-1E66-0BF4B8092F56}"/>
              </a:ext>
            </a:extLst>
          </p:cNvPr>
          <p:cNvSpPr txBox="1"/>
          <p:nvPr/>
        </p:nvSpPr>
        <p:spPr>
          <a:xfrm>
            <a:off x="6104569" y="354801"/>
            <a:ext cx="50408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8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نکته:</a:t>
            </a:r>
            <a:r>
              <a:rPr lang="fa-IR" sz="5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شکستن نماز</a:t>
            </a:r>
            <a:endParaRPr lang="fa-IR" sz="8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31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10BB2-3F30-09C9-350C-AD2DAEE0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B6D85-488B-8AB7-AB4F-4297A4A1F6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828" y="0"/>
            <a:ext cx="12192000" cy="6858000"/>
          </a:xfrm>
          <a:prstGeom prst="rect">
            <a:avLst/>
          </a:prstGeom>
        </p:spPr>
      </p:pic>
      <p:sp>
        <p:nvSpPr>
          <p:cNvPr id="23" name="TextBox 23">
            <a:extLst>
              <a:ext uri="{FF2B5EF4-FFF2-40B4-BE49-F238E27FC236}">
                <a16:creationId xmlns:a16="http://schemas.microsoft.com/office/drawing/2014/main" id="{25AB63F4-B68A-23D7-FD05-8CFD52302B7B}"/>
              </a:ext>
            </a:extLst>
          </p:cNvPr>
          <p:cNvSpPr txBox="1"/>
          <p:nvPr/>
        </p:nvSpPr>
        <p:spPr>
          <a:xfrm>
            <a:off x="6648781" y="220189"/>
            <a:ext cx="3319105" cy="70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72"/>
              </a:lnSpc>
            </a:pPr>
            <a:r>
              <a:rPr lang="fa-IR" sz="4052" dirty="0">
                <a:solidFill>
                  <a:srgbClr val="FF0000"/>
                </a:solidFill>
                <a:latin typeface="Arial" panose="020B0604020202020204" pitchFamily="34" charset="0"/>
                <a:ea typeface="Nunito Sans Condensed Semi-Bold"/>
                <a:cs typeface="B Titr" panose="00000700000000000000" pitchFamily="2" charset="-78"/>
                <a:sym typeface="Nunito Sans Condensed Semi-Bold"/>
              </a:rPr>
              <a:t>مکروهات نماز</a:t>
            </a:r>
            <a:endParaRPr lang="en-US" sz="4052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Nunito Sans Condensed Semi-Bold"/>
              <a:cs typeface="B Titr" panose="00000700000000000000" pitchFamily="2" charset="-78"/>
              <a:sym typeface="Nunito Sans Condensed Semi-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2CB1C9-D09B-1248-9303-1379E3FDD0FD}"/>
              </a:ext>
            </a:extLst>
          </p:cNvPr>
          <p:cNvSpPr txBox="1"/>
          <p:nvPr/>
        </p:nvSpPr>
        <p:spPr>
          <a:xfrm>
            <a:off x="4828190" y="1358502"/>
            <a:ext cx="6775982" cy="44550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457200" indent="-457200" algn="ctr" defTabSz="914217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چشم‌ها را بر هم بگذارد ‌یا به اطراف برگرداند.</a:t>
            </a:r>
          </a:p>
          <a:p>
            <a:pPr marL="457200" indent="-457200" algn="ctr" defTabSz="914217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300" b="1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به نوشته‌ای مثل نوشته کتاب یا نوشته نگین انگشتری نگاه کند.</a:t>
            </a:r>
          </a:p>
          <a:p>
            <a:pPr marL="457200" indent="-457200" algn="ctr" defTabSz="914217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با دست خود بازی کند و انگشت‌ها را داخل هم نماید.</a:t>
            </a:r>
          </a:p>
          <a:p>
            <a:pPr marL="457200" indent="-457200" algn="ctr" defTabSz="914217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هنگام خواندن حمد و سوره ‌یا گفتن ذکر، برای شنیدن حرف کسی ساکت شود.</a:t>
            </a:r>
          </a:p>
          <a:p>
            <a:pPr marL="457200" indent="-457200" algn="ctr" defTabSz="914217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هنگامی که خوابش می‌آید ‌یا هنگامی که باید به دستشویی برود، نماز بخواند.</a:t>
            </a:r>
          </a:p>
          <a:p>
            <a:pPr marL="457200" indent="-457200" algn="ctr" defTabSz="914217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هرکاری که خضوع و خشوع نمازگزار را از بین ببرد.</a:t>
            </a:r>
            <a:endParaRPr lang="en-US" sz="2400" b="1" dirty="0">
              <a:ln w="0"/>
              <a:solidFill>
                <a:schemeClr val="bg1"/>
              </a:solidFill>
              <a:latin typeface="Arial" panose="020B0604020202020204" pitchFamily="34" charset="0"/>
              <a:ea typeface="Montserrat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0A2CA89-2316-7F43-9DEE-FD26E212B98A}"/>
              </a:ext>
            </a:extLst>
          </p:cNvPr>
          <p:cNvSpPr/>
          <p:nvPr/>
        </p:nvSpPr>
        <p:spPr>
          <a:xfrm>
            <a:off x="6039360" y="327759"/>
            <a:ext cx="5112000" cy="5112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CB996F-874C-15EE-3186-6E196D3FD384}"/>
              </a:ext>
            </a:extLst>
          </p:cNvPr>
          <p:cNvSpPr/>
          <p:nvPr/>
        </p:nvSpPr>
        <p:spPr>
          <a:xfrm>
            <a:off x="6435360" y="723759"/>
            <a:ext cx="4320000" cy="43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CC9C97-88D7-08C9-8D6F-73F93F69041B}"/>
              </a:ext>
            </a:extLst>
          </p:cNvPr>
          <p:cNvSpPr/>
          <p:nvPr/>
        </p:nvSpPr>
        <p:spPr>
          <a:xfrm>
            <a:off x="9791114" y="4740576"/>
            <a:ext cx="720000" cy="699183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25077D-6AE1-EB6B-F278-8DD8E2F59366}"/>
              </a:ext>
            </a:extLst>
          </p:cNvPr>
          <p:cNvSpPr/>
          <p:nvPr/>
        </p:nvSpPr>
        <p:spPr>
          <a:xfrm>
            <a:off x="316708" y="6344528"/>
            <a:ext cx="1040640" cy="1026941"/>
          </a:xfrm>
          <a:prstGeom prst="ellipse">
            <a:avLst/>
          </a:prstGeom>
          <a:solidFill>
            <a:srgbClr val="F6A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DAB8B-CF64-2A0D-2628-2D5D24F26995}"/>
              </a:ext>
            </a:extLst>
          </p:cNvPr>
          <p:cNvSpPr/>
          <p:nvPr/>
        </p:nvSpPr>
        <p:spPr>
          <a:xfrm>
            <a:off x="10575360" y="4507915"/>
            <a:ext cx="360000" cy="360000"/>
          </a:xfrm>
          <a:prstGeom prst="ellipse">
            <a:avLst/>
          </a:prstGeom>
          <a:solidFill>
            <a:srgbClr val="42A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B57E8-A1AF-3AAD-12BA-51E86617C4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571" y="778325"/>
            <a:ext cx="4140000" cy="4201663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C7803F-71B0-8572-67D9-4499B927FB38}"/>
              </a:ext>
            </a:extLst>
          </p:cNvPr>
          <p:cNvSpPr txBox="1"/>
          <p:nvPr/>
        </p:nvSpPr>
        <p:spPr>
          <a:xfrm>
            <a:off x="1780467" y="3523660"/>
            <a:ext cx="400481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درس بیست و هفتم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مبطلات نماز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88008-60BA-E921-E129-A5FFB45DFF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60" y="5162389"/>
            <a:ext cx="1336559" cy="1367852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19D7E-AFED-6DD1-84F0-B10E42F8B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053" y="1452541"/>
            <a:ext cx="3805647" cy="2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48F10E-8D6C-BBA5-CCF9-3066888CA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49" y="334762"/>
            <a:ext cx="4086667" cy="57797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A8D470B-2453-0435-67EE-EA77AFDE2536}"/>
              </a:ext>
            </a:extLst>
          </p:cNvPr>
          <p:cNvSpPr/>
          <p:nvPr/>
        </p:nvSpPr>
        <p:spPr>
          <a:xfrm>
            <a:off x="9144000" y="-413657"/>
            <a:ext cx="1328057" cy="1371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1BFAF6-79CA-7AC5-E021-20DE3743654E}"/>
              </a:ext>
            </a:extLst>
          </p:cNvPr>
          <p:cNvSpPr/>
          <p:nvPr/>
        </p:nvSpPr>
        <p:spPr>
          <a:xfrm>
            <a:off x="4376632" y="6330127"/>
            <a:ext cx="936172" cy="9424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651F18-B10E-A311-4F7B-693498D5EAE1}"/>
              </a:ext>
            </a:extLst>
          </p:cNvPr>
          <p:cNvSpPr/>
          <p:nvPr/>
        </p:nvSpPr>
        <p:spPr>
          <a:xfrm>
            <a:off x="7815943" y="1407122"/>
            <a:ext cx="1328057" cy="137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207DA6-1530-AE11-C802-C6BEDED17A34}"/>
              </a:ext>
            </a:extLst>
          </p:cNvPr>
          <p:cNvSpPr/>
          <p:nvPr/>
        </p:nvSpPr>
        <p:spPr>
          <a:xfrm>
            <a:off x="6564085" y="3075501"/>
            <a:ext cx="1328057" cy="137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48C61-5E7D-5D36-2661-2E327B6AF641}"/>
              </a:ext>
            </a:extLst>
          </p:cNvPr>
          <p:cNvSpPr/>
          <p:nvPr/>
        </p:nvSpPr>
        <p:spPr>
          <a:xfrm>
            <a:off x="5236028" y="4678178"/>
            <a:ext cx="1328057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9E7A6E9C-9F32-41AF-8E54-878248B90FE9}"/>
              </a:ext>
            </a:extLst>
          </p:cNvPr>
          <p:cNvSpPr>
            <a:spLocks/>
          </p:cNvSpPr>
          <p:nvPr/>
        </p:nvSpPr>
        <p:spPr bwMode="auto">
          <a:xfrm>
            <a:off x="811015" y="4282031"/>
            <a:ext cx="750234" cy="749013"/>
          </a:xfrm>
          <a:custGeom>
            <a:avLst/>
            <a:gdLst>
              <a:gd name="T0" fmla="*/ 450 w 472"/>
              <a:gd name="T1" fmla="*/ 196 h 471"/>
              <a:gd name="T2" fmla="*/ 275 w 472"/>
              <a:gd name="T3" fmla="*/ 450 h 471"/>
              <a:gd name="T4" fmla="*/ 22 w 472"/>
              <a:gd name="T5" fmla="*/ 275 h 471"/>
              <a:gd name="T6" fmla="*/ 197 w 472"/>
              <a:gd name="T7" fmla="*/ 22 h 471"/>
              <a:gd name="T8" fmla="*/ 450 w 472"/>
              <a:gd name="T9" fmla="*/ 1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471">
                <a:moveTo>
                  <a:pt x="450" y="196"/>
                </a:moveTo>
                <a:cubicBezTo>
                  <a:pt x="472" y="314"/>
                  <a:pt x="394" y="428"/>
                  <a:pt x="275" y="450"/>
                </a:cubicBezTo>
                <a:cubicBezTo>
                  <a:pt x="157" y="471"/>
                  <a:pt x="44" y="393"/>
                  <a:pt x="22" y="275"/>
                </a:cubicBezTo>
                <a:cubicBezTo>
                  <a:pt x="0" y="157"/>
                  <a:pt x="78" y="43"/>
                  <a:pt x="197" y="22"/>
                </a:cubicBezTo>
                <a:cubicBezTo>
                  <a:pt x="315" y="0"/>
                  <a:pt x="428" y="78"/>
                  <a:pt x="450" y="196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27E68C7C-D0BF-4421-A840-E117198F417E}"/>
              </a:ext>
            </a:extLst>
          </p:cNvPr>
          <p:cNvSpPr>
            <a:spLocks/>
          </p:cNvSpPr>
          <p:nvPr/>
        </p:nvSpPr>
        <p:spPr bwMode="auto">
          <a:xfrm>
            <a:off x="-542828" y="1476594"/>
            <a:ext cx="750234" cy="751457"/>
          </a:xfrm>
          <a:custGeom>
            <a:avLst/>
            <a:gdLst>
              <a:gd name="T0" fmla="*/ 450 w 472"/>
              <a:gd name="T1" fmla="*/ 196 h 472"/>
              <a:gd name="T2" fmla="*/ 275 w 472"/>
              <a:gd name="T3" fmla="*/ 450 h 472"/>
              <a:gd name="T4" fmla="*/ 22 w 472"/>
              <a:gd name="T5" fmla="*/ 275 h 472"/>
              <a:gd name="T6" fmla="*/ 197 w 472"/>
              <a:gd name="T7" fmla="*/ 22 h 472"/>
              <a:gd name="T8" fmla="*/ 450 w 472"/>
              <a:gd name="T9" fmla="*/ 19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472">
                <a:moveTo>
                  <a:pt x="450" y="196"/>
                </a:moveTo>
                <a:cubicBezTo>
                  <a:pt x="472" y="315"/>
                  <a:pt x="394" y="428"/>
                  <a:pt x="275" y="450"/>
                </a:cubicBezTo>
                <a:cubicBezTo>
                  <a:pt x="157" y="472"/>
                  <a:pt x="44" y="393"/>
                  <a:pt x="22" y="275"/>
                </a:cubicBezTo>
                <a:cubicBezTo>
                  <a:pt x="0" y="157"/>
                  <a:pt x="78" y="43"/>
                  <a:pt x="197" y="22"/>
                </a:cubicBezTo>
                <a:cubicBezTo>
                  <a:pt x="315" y="0"/>
                  <a:pt x="428" y="78"/>
                  <a:pt x="450" y="196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94C037A-830C-4EBB-8CD9-2C1060D87D37}"/>
              </a:ext>
            </a:extLst>
          </p:cNvPr>
          <p:cNvSpPr>
            <a:spLocks/>
          </p:cNvSpPr>
          <p:nvPr/>
        </p:nvSpPr>
        <p:spPr bwMode="auto">
          <a:xfrm>
            <a:off x="3615228" y="1028165"/>
            <a:ext cx="4395103" cy="4398768"/>
          </a:xfrm>
          <a:custGeom>
            <a:avLst/>
            <a:gdLst>
              <a:gd name="T0" fmla="*/ 2519 w 2765"/>
              <a:gd name="T1" fmla="*/ 937 h 2765"/>
              <a:gd name="T2" fmla="*/ 1828 w 2765"/>
              <a:gd name="T3" fmla="*/ 2519 h 2765"/>
              <a:gd name="T4" fmla="*/ 246 w 2765"/>
              <a:gd name="T5" fmla="*/ 1828 h 2765"/>
              <a:gd name="T6" fmla="*/ 937 w 2765"/>
              <a:gd name="T7" fmla="*/ 246 h 2765"/>
              <a:gd name="T8" fmla="*/ 2519 w 2765"/>
              <a:gd name="T9" fmla="*/ 937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5" h="2765">
                <a:moveTo>
                  <a:pt x="2519" y="937"/>
                </a:moveTo>
                <a:cubicBezTo>
                  <a:pt x="2765" y="1565"/>
                  <a:pt x="2456" y="2273"/>
                  <a:pt x="1828" y="2519"/>
                </a:cubicBezTo>
                <a:cubicBezTo>
                  <a:pt x="1200" y="2765"/>
                  <a:pt x="492" y="2455"/>
                  <a:pt x="246" y="1828"/>
                </a:cubicBezTo>
                <a:cubicBezTo>
                  <a:pt x="0" y="1200"/>
                  <a:pt x="310" y="492"/>
                  <a:pt x="937" y="246"/>
                </a:cubicBezTo>
                <a:cubicBezTo>
                  <a:pt x="1565" y="0"/>
                  <a:pt x="2273" y="310"/>
                  <a:pt x="2519" y="937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FB85A45-718D-4DB7-904E-5D6764DF31B1}"/>
              </a:ext>
            </a:extLst>
          </p:cNvPr>
          <p:cNvSpPr>
            <a:spLocks/>
          </p:cNvSpPr>
          <p:nvPr/>
        </p:nvSpPr>
        <p:spPr bwMode="auto">
          <a:xfrm>
            <a:off x="4642830" y="1587786"/>
            <a:ext cx="7180989" cy="7147998"/>
          </a:xfrm>
          <a:custGeom>
            <a:avLst/>
            <a:gdLst>
              <a:gd name="T0" fmla="*/ 3375 w 4517"/>
              <a:gd name="T1" fmla="*/ 2663 h 4493"/>
              <a:gd name="T2" fmla="*/ 4395 w 4517"/>
              <a:gd name="T3" fmla="*/ 1706 h 4493"/>
              <a:gd name="T4" fmla="*/ 3421 w 4517"/>
              <a:gd name="T5" fmla="*/ 320 h 4493"/>
              <a:gd name="T6" fmla="*/ 2269 w 4517"/>
              <a:gd name="T7" fmla="*/ 802 h 4493"/>
              <a:gd name="T8" fmla="*/ 1787 w 4517"/>
              <a:gd name="T9" fmla="*/ 974 h 4493"/>
              <a:gd name="T10" fmla="*/ 1781 w 4517"/>
              <a:gd name="T11" fmla="*/ 972 h 4493"/>
              <a:gd name="T12" fmla="*/ 1463 w 4517"/>
              <a:gd name="T13" fmla="*/ 632 h 4493"/>
              <a:gd name="T14" fmla="*/ 1001 w 4517"/>
              <a:gd name="T15" fmla="*/ 110 h 4493"/>
              <a:gd name="T16" fmla="*/ 153 w 4517"/>
              <a:gd name="T17" fmla="*/ 496 h 4493"/>
              <a:gd name="T18" fmla="*/ 543 w 4517"/>
              <a:gd name="T19" fmla="*/ 1409 h 4493"/>
              <a:gd name="T20" fmla="*/ 1223 w 4517"/>
              <a:gd name="T21" fmla="*/ 1298 h 4493"/>
              <a:gd name="T22" fmla="*/ 1620 w 4517"/>
              <a:gd name="T23" fmla="*/ 1220 h 4493"/>
              <a:gd name="T24" fmla="*/ 1740 w 4517"/>
              <a:gd name="T25" fmla="*/ 1255 h 4493"/>
              <a:gd name="T26" fmla="*/ 2056 w 4517"/>
              <a:gd name="T27" fmla="*/ 1626 h 4493"/>
              <a:gd name="T28" fmla="*/ 2567 w 4517"/>
              <a:gd name="T29" fmla="*/ 2467 h 4493"/>
              <a:gd name="T30" fmla="*/ 2741 w 4517"/>
              <a:gd name="T31" fmla="*/ 2894 h 4493"/>
              <a:gd name="T32" fmla="*/ 2729 w 4517"/>
              <a:gd name="T33" fmla="*/ 2957 h 4493"/>
              <a:gd name="T34" fmla="*/ 2477 w 4517"/>
              <a:gd name="T35" fmla="*/ 3272 h 4493"/>
              <a:gd name="T36" fmla="*/ 2114 w 4517"/>
              <a:gd name="T37" fmla="*/ 3765 h 4493"/>
              <a:gd name="T38" fmla="*/ 2558 w 4517"/>
              <a:gd name="T39" fmla="*/ 4405 h 4493"/>
              <a:gd name="T40" fmla="*/ 3300 w 4517"/>
              <a:gd name="T41" fmla="*/ 3935 h 4493"/>
              <a:gd name="T42" fmla="*/ 3128 w 4517"/>
              <a:gd name="T43" fmla="*/ 3395 h 4493"/>
              <a:gd name="T44" fmla="*/ 3008 w 4517"/>
              <a:gd name="T45" fmla="*/ 3010 h 4493"/>
              <a:gd name="T46" fmla="*/ 3008 w 4517"/>
              <a:gd name="T47" fmla="*/ 3010 h 4493"/>
              <a:gd name="T48" fmla="*/ 3375 w 4517"/>
              <a:gd name="T49" fmla="*/ 2663 h 4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17" h="4493">
                <a:moveTo>
                  <a:pt x="3375" y="2663"/>
                </a:moveTo>
                <a:cubicBezTo>
                  <a:pt x="3873" y="2603"/>
                  <a:pt x="4297" y="2226"/>
                  <a:pt x="4395" y="1706"/>
                </a:cubicBezTo>
                <a:cubicBezTo>
                  <a:pt x="4517" y="1055"/>
                  <a:pt x="4079" y="428"/>
                  <a:pt x="3421" y="320"/>
                </a:cubicBezTo>
                <a:cubicBezTo>
                  <a:pt x="2966" y="246"/>
                  <a:pt x="2524" y="447"/>
                  <a:pt x="2269" y="802"/>
                </a:cubicBezTo>
                <a:cubicBezTo>
                  <a:pt x="2160" y="955"/>
                  <a:pt x="1968" y="1025"/>
                  <a:pt x="1787" y="974"/>
                </a:cubicBezTo>
                <a:cubicBezTo>
                  <a:pt x="1781" y="972"/>
                  <a:pt x="1781" y="972"/>
                  <a:pt x="1781" y="972"/>
                </a:cubicBezTo>
                <a:cubicBezTo>
                  <a:pt x="1620" y="926"/>
                  <a:pt x="1495" y="796"/>
                  <a:pt x="1463" y="632"/>
                </a:cubicBezTo>
                <a:cubicBezTo>
                  <a:pt x="1416" y="397"/>
                  <a:pt x="1248" y="192"/>
                  <a:pt x="1001" y="110"/>
                </a:cubicBezTo>
                <a:cubicBezTo>
                  <a:pt x="663" y="0"/>
                  <a:pt x="291" y="169"/>
                  <a:pt x="153" y="496"/>
                </a:cubicBezTo>
                <a:cubicBezTo>
                  <a:pt x="0" y="858"/>
                  <a:pt x="179" y="1271"/>
                  <a:pt x="543" y="1409"/>
                </a:cubicBezTo>
                <a:cubicBezTo>
                  <a:pt x="781" y="1499"/>
                  <a:pt x="1038" y="1449"/>
                  <a:pt x="1223" y="1298"/>
                </a:cubicBezTo>
                <a:cubicBezTo>
                  <a:pt x="1333" y="1208"/>
                  <a:pt x="1483" y="1181"/>
                  <a:pt x="1620" y="1220"/>
                </a:cubicBezTo>
                <a:cubicBezTo>
                  <a:pt x="1740" y="1255"/>
                  <a:pt x="1740" y="1255"/>
                  <a:pt x="1740" y="1255"/>
                </a:cubicBezTo>
                <a:cubicBezTo>
                  <a:pt x="1911" y="1304"/>
                  <a:pt x="2036" y="1450"/>
                  <a:pt x="2056" y="1626"/>
                </a:cubicBezTo>
                <a:cubicBezTo>
                  <a:pt x="2097" y="1968"/>
                  <a:pt x="2285" y="2276"/>
                  <a:pt x="2567" y="2467"/>
                </a:cubicBezTo>
                <a:cubicBezTo>
                  <a:pt x="2705" y="2561"/>
                  <a:pt x="2772" y="2730"/>
                  <a:pt x="2741" y="2894"/>
                </a:cubicBezTo>
                <a:cubicBezTo>
                  <a:pt x="2729" y="2957"/>
                  <a:pt x="2729" y="2957"/>
                  <a:pt x="2729" y="2957"/>
                </a:cubicBezTo>
                <a:cubicBezTo>
                  <a:pt x="2703" y="3098"/>
                  <a:pt x="2609" y="3217"/>
                  <a:pt x="2477" y="3272"/>
                </a:cubicBezTo>
                <a:cubicBezTo>
                  <a:pt x="2284" y="3354"/>
                  <a:pt x="2137" y="3536"/>
                  <a:pt x="2114" y="3765"/>
                </a:cubicBezTo>
                <a:cubicBezTo>
                  <a:pt x="2084" y="4057"/>
                  <a:pt x="2275" y="4331"/>
                  <a:pt x="2558" y="4405"/>
                </a:cubicBezTo>
                <a:cubicBezTo>
                  <a:pt x="2898" y="4493"/>
                  <a:pt x="3236" y="4274"/>
                  <a:pt x="3300" y="3935"/>
                </a:cubicBezTo>
                <a:cubicBezTo>
                  <a:pt x="3338" y="3730"/>
                  <a:pt x="3267" y="3530"/>
                  <a:pt x="3128" y="3395"/>
                </a:cubicBezTo>
                <a:cubicBezTo>
                  <a:pt x="3026" y="3295"/>
                  <a:pt x="2981" y="3150"/>
                  <a:pt x="3008" y="3010"/>
                </a:cubicBezTo>
                <a:cubicBezTo>
                  <a:pt x="3008" y="3010"/>
                  <a:pt x="3008" y="3010"/>
                  <a:pt x="3008" y="3010"/>
                </a:cubicBezTo>
                <a:cubicBezTo>
                  <a:pt x="3042" y="2827"/>
                  <a:pt x="3190" y="2686"/>
                  <a:pt x="3375" y="2663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CEEC1C2-605C-4626-AA3B-BF2987D9BA99}"/>
              </a:ext>
            </a:extLst>
          </p:cNvPr>
          <p:cNvSpPr>
            <a:spLocks/>
          </p:cNvSpPr>
          <p:nvPr/>
        </p:nvSpPr>
        <p:spPr bwMode="auto">
          <a:xfrm>
            <a:off x="1414313" y="5486805"/>
            <a:ext cx="2953284" cy="2955728"/>
          </a:xfrm>
          <a:custGeom>
            <a:avLst/>
            <a:gdLst>
              <a:gd name="T0" fmla="*/ 1772 w 1858"/>
              <a:gd name="T1" fmla="*/ 774 h 1858"/>
              <a:gd name="T2" fmla="*/ 1084 w 1858"/>
              <a:gd name="T3" fmla="*/ 1772 h 1858"/>
              <a:gd name="T4" fmla="*/ 86 w 1858"/>
              <a:gd name="T5" fmla="*/ 1084 h 1858"/>
              <a:gd name="T6" fmla="*/ 774 w 1858"/>
              <a:gd name="T7" fmla="*/ 86 h 1858"/>
              <a:gd name="T8" fmla="*/ 1772 w 1858"/>
              <a:gd name="T9" fmla="*/ 774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8" h="1858">
                <a:moveTo>
                  <a:pt x="1772" y="774"/>
                </a:moveTo>
                <a:cubicBezTo>
                  <a:pt x="1858" y="1239"/>
                  <a:pt x="1550" y="1686"/>
                  <a:pt x="1084" y="1772"/>
                </a:cubicBezTo>
                <a:cubicBezTo>
                  <a:pt x="619" y="1858"/>
                  <a:pt x="172" y="1550"/>
                  <a:pt x="86" y="1084"/>
                </a:cubicBezTo>
                <a:cubicBezTo>
                  <a:pt x="0" y="618"/>
                  <a:pt x="308" y="171"/>
                  <a:pt x="774" y="86"/>
                </a:cubicBezTo>
                <a:cubicBezTo>
                  <a:pt x="1239" y="0"/>
                  <a:pt x="1686" y="308"/>
                  <a:pt x="1772" y="774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F12460F-38BF-49B1-9E3E-A174FDABEBF4}"/>
              </a:ext>
            </a:extLst>
          </p:cNvPr>
          <p:cNvSpPr>
            <a:spLocks/>
          </p:cNvSpPr>
          <p:nvPr/>
        </p:nvSpPr>
        <p:spPr bwMode="auto">
          <a:xfrm>
            <a:off x="897685" y="312754"/>
            <a:ext cx="3251423" cy="3251423"/>
          </a:xfrm>
          <a:custGeom>
            <a:avLst/>
            <a:gdLst>
              <a:gd name="T0" fmla="*/ 1969 w 2045"/>
              <a:gd name="T1" fmla="*/ 884 h 2044"/>
              <a:gd name="T2" fmla="*/ 1160 w 2045"/>
              <a:gd name="T3" fmla="*/ 1968 h 2044"/>
              <a:gd name="T4" fmla="*/ 76 w 2045"/>
              <a:gd name="T5" fmla="*/ 1160 h 2044"/>
              <a:gd name="T6" fmla="*/ 884 w 2045"/>
              <a:gd name="T7" fmla="*/ 76 h 2044"/>
              <a:gd name="T8" fmla="*/ 1969 w 2045"/>
              <a:gd name="T9" fmla="*/ 884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5" h="2044">
                <a:moveTo>
                  <a:pt x="1969" y="884"/>
                </a:moveTo>
                <a:cubicBezTo>
                  <a:pt x="2045" y="1407"/>
                  <a:pt x="1683" y="1892"/>
                  <a:pt x="1160" y="1968"/>
                </a:cubicBezTo>
                <a:cubicBezTo>
                  <a:pt x="638" y="2044"/>
                  <a:pt x="152" y="1683"/>
                  <a:pt x="76" y="1160"/>
                </a:cubicBezTo>
                <a:cubicBezTo>
                  <a:pt x="0" y="637"/>
                  <a:pt x="362" y="152"/>
                  <a:pt x="884" y="76"/>
                </a:cubicBezTo>
                <a:cubicBezTo>
                  <a:pt x="1407" y="0"/>
                  <a:pt x="1892" y="361"/>
                  <a:pt x="1969" y="884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8EB3057D-63A5-422B-A9B1-35ACBBCD5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675" y="5127571"/>
            <a:ext cx="3093800" cy="3096244"/>
          </a:xfrm>
          <a:prstGeom prst="ellipse">
            <a:avLst/>
          </a:pr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6331DCD-84A0-43A8-89FF-E208B21C06D0}"/>
              </a:ext>
            </a:extLst>
          </p:cNvPr>
          <p:cNvSpPr>
            <a:spLocks/>
          </p:cNvSpPr>
          <p:nvPr/>
        </p:nvSpPr>
        <p:spPr bwMode="auto">
          <a:xfrm>
            <a:off x="-5237902" y="1707531"/>
            <a:ext cx="7641637" cy="7028253"/>
          </a:xfrm>
          <a:custGeom>
            <a:avLst/>
            <a:gdLst>
              <a:gd name="T0" fmla="*/ 1722 w 4807"/>
              <a:gd name="T1" fmla="*/ 3019 h 4418"/>
              <a:gd name="T2" fmla="*/ 2492 w 4807"/>
              <a:gd name="T3" fmla="*/ 4187 h 4418"/>
              <a:gd name="T4" fmla="*/ 4023 w 4807"/>
              <a:gd name="T5" fmla="*/ 3463 h 4418"/>
              <a:gd name="T6" fmla="*/ 3744 w 4807"/>
              <a:gd name="T7" fmla="*/ 2246 h 4418"/>
              <a:gd name="T8" fmla="*/ 3656 w 4807"/>
              <a:gd name="T9" fmla="*/ 1742 h 4418"/>
              <a:gd name="T10" fmla="*/ 3659 w 4807"/>
              <a:gd name="T11" fmla="*/ 1736 h 4418"/>
              <a:gd name="T12" fmla="*/ 4048 w 4807"/>
              <a:gd name="T13" fmla="*/ 1480 h 4418"/>
              <a:gd name="T14" fmla="*/ 4641 w 4807"/>
              <a:gd name="T15" fmla="*/ 1114 h 4418"/>
              <a:gd name="T16" fmla="*/ 4405 w 4807"/>
              <a:gd name="T17" fmla="*/ 212 h 4418"/>
              <a:gd name="T18" fmla="*/ 3439 w 4807"/>
              <a:gd name="T19" fmla="*/ 442 h 4418"/>
              <a:gd name="T20" fmla="*/ 3432 w 4807"/>
              <a:gd name="T21" fmla="*/ 1130 h 4418"/>
              <a:gd name="T22" fmla="*/ 3441 w 4807"/>
              <a:gd name="T23" fmla="*/ 1536 h 4418"/>
              <a:gd name="T24" fmla="*/ 3387 w 4807"/>
              <a:gd name="T25" fmla="*/ 1648 h 4418"/>
              <a:gd name="T26" fmla="*/ 2967 w 4807"/>
              <a:gd name="T27" fmla="*/ 1896 h 4418"/>
              <a:gd name="T28" fmla="*/ 2052 w 4807"/>
              <a:gd name="T29" fmla="*/ 2257 h 4418"/>
              <a:gd name="T30" fmla="*/ 1602 w 4807"/>
              <a:gd name="T31" fmla="*/ 2356 h 4418"/>
              <a:gd name="T32" fmla="*/ 1542 w 4807"/>
              <a:gd name="T33" fmla="*/ 2334 h 4418"/>
              <a:gd name="T34" fmla="*/ 1274 w 4807"/>
              <a:gd name="T35" fmla="*/ 2031 h 4418"/>
              <a:gd name="T36" fmla="*/ 850 w 4807"/>
              <a:gd name="T37" fmla="*/ 1590 h 4418"/>
              <a:gd name="T38" fmla="*/ 144 w 4807"/>
              <a:gd name="T39" fmla="*/ 1919 h 4418"/>
              <a:gd name="T40" fmla="*/ 481 w 4807"/>
              <a:gd name="T41" fmla="*/ 2730 h 4418"/>
              <a:gd name="T42" fmla="*/ 1043 w 4807"/>
              <a:gd name="T43" fmla="*/ 2653 h 4418"/>
              <a:gd name="T44" fmla="*/ 1442 w 4807"/>
              <a:gd name="T45" fmla="*/ 2599 h 4418"/>
              <a:gd name="T46" fmla="*/ 1442 w 4807"/>
              <a:gd name="T47" fmla="*/ 2599 h 4418"/>
              <a:gd name="T48" fmla="*/ 1722 w 4807"/>
              <a:gd name="T49" fmla="*/ 3019 h 4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07" h="4418">
                <a:moveTo>
                  <a:pt x="1722" y="3019"/>
                </a:moveTo>
                <a:cubicBezTo>
                  <a:pt x="1697" y="3521"/>
                  <a:pt x="1996" y="4003"/>
                  <a:pt x="2492" y="4187"/>
                </a:cubicBezTo>
                <a:cubicBezTo>
                  <a:pt x="3113" y="4418"/>
                  <a:pt x="3805" y="4094"/>
                  <a:pt x="4023" y="3463"/>
                </a:cubicBezTo>
                <a:cubicBezTo>
                  <a:pt x="4173" y="3027"/>
                  <a:pt x="4050" y="2557"/>
                  <a:pt x="3744" y="2246"/>
                </a:cubicBezTo>
                <a:cubicBezTo>
                  <a:pt x="3612" y="2112"/>
                  <a:pt x="3575" y="1911"/>
                  <a:pt x="3656" y="1742"/>
                </a:cubicBezTo>
                <a:cubicBezTo>
                  <a:pt x="3659" y="1736"/>
                  <a:pt x="3659" y="1736"/>
                  <a:pt x="3659" y="1736"/>
                </a:cubicBezTo>
                <a:cubicBezTo>
                  <a:pt x="3732" y="1586"/>
                  <a:pt x="3881" y="1484"/>
                  <a:pt x="4048" y="1480"/>
                </a:cubicBezTo>
                <a:cubicBezTo>
                  <a:pt x="4288" y="1474"/>
                  <a:pt x="4519" y="1343"/>
                  <a:pt x="4641" y="1114"/>
                </a:cubicBezTo>
                <a:cubicBezTo>
                  <a:pt x="4807" y="800"/>
                  <a:pt x="4704" y="404"/>
                  <a:pt x="4405" y="212"/>
                </a:cubicBezTo>
                <a:cubicBezTo>
                  <a:pt x="4074" y="0"/>
                  <a:pt x="3636" y="106"/>
                  <a:pt x="3439" y="442"/>
                </a:cubicBezTo>
                <a:cubicBezTo>
                  <a:pt x="3309" y="661"/>
                  <a:pt x="3315" y="923"/>
                  <a:pt x="3432" y="1130"/>
                </a:cubicBezTo>
                <a:cubicBezTo>
                  <a:pt x="3502" y="1255"/>
                  <a:pt x="3504" y="1407"/>
                  <a:pt x="3441" y="1536"/>
                </a:cubicBezTo>
                <a:cubicBezTo>
                  <a:pt x="3387" y="1648"/>
                  <a:pt x="3387" y="1648"/>
                  <a:pt x="3387" y="1648"/>
                </a:cubicBezTo>
                <a:cubicBezTo>
                  <a:pt x="3310" y="1808"/>
                  <a:pt x="3145" y="1906"/>
                  <a:pt x="2967" y="1896"/>
                </a:cubicBezTo>
                <a:cubicBezTo>
                  <a:pt x="2623" y="1878"/>
                  <a:pt x="2289" y="2012"/>
                  <a:pt x="2052" y="2257"/>
                </a:cubicBezTo>
                <a:cubicBezTo>
                  <a:pt x="1936" y="2377"/>
                  <a:pt x="1758" y="2414"/>
                  <a:pt x="1602" y="2356"/>
                </a:cubicBezTo>
                <a:cubicBezTo>
                  <a:pt x="1542" y="2334"/>
                  <a:pt x="1542" y="2334"/>
                  <a:pt x="1542" y="2334"/>
                </a:cubicBezTo>
                <a:cubicBezTo>
                  <a:pt x="1408" y="2284"/>
                  <a:pt x="1307" y="2171"/>
                  <a:pt x="1274" y="2031"/>
                </a:cubicBezTo>
                <a:cubicBezTo>
                  <a:pt x="1226" y="1827"/>
                  <a:pt x="1072" y="1652"/>
                  <a:pt x="850" y="1590"/>
                </a:cubicBezTo>
                <a:cubicBezTo>
                  <a:pt x="568" y="1511"/>
                  <a:pt x="265" y="1653"/>
                  <a:pt x="144" y="1919"/>
                </a:cubicBezTo>
                <a:cubicBezTo>
                  <a:pt x="0" y="2239"/>
                  <a:pt x="158" y="2610"/>
                  <a:pt x="481" y="2730"/>
                </a:cubicBezTo>
                <a:cubicBezTo>
                  <a:pt x="677" y="2802"/>
                  <a:pt x="886" y="2767"/>
                  <a:pt x="1043" y="2653"/>
                </a:cubicBezTo>
                <a:cubicBezTo>
                  <a:pt x="1158" y="2569"/>
                  <a:pt x="1309" y="2549"/>
                  <a:pt x="1442" y="2599"/>
                </a:cubicBezTo>
                <a:cubicBezTo>
                  <a:pt x="1442" y="2599"/>
                  <a:pt x="1442" y="2599"/>
                  <a:pt x="1442" y="2599"/>
                </a:cubicBezTo>
                <a:cubicBezTo>
                  <a:pt x="1617" y="2664"/>
                  <a:pt x="1731" y="2833"/>
                  <a:pt x="1722" y="3019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42900"/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925BAB4-6261-48E5-AB4B-61FDBA09CA30}"/>
              </a:ext>
            </a:extLst>
          </p:cNvPr>
          <p:cNvSpPr>
            <a:spLocks/>
          </p:cNvSpPr>
          <p:nvPr/>
        </p:nvSpPr>
        <p:spPr bwMode="auto">
          <a:xfrm>
            <a:off x="4207841" y="-2120620"/>
            <a:ext cx="6629921" cy="4458640"/>
          </a:xfrm>
          <a:custGeom>
            <a:avLst/>
            <a:gdLst>
              <a:gd name="T0" fmla="*/ 3766 w 4171"/>
              <a:gd name="T1" fmla="*/ 1443 h 2802"/>
              <a:gd name="T2" fmla="*/ 2971 w 4171"/>
              <a:gd name="T3" fmla="*/ 1505 h 2802"/>
              <a:gd name="T4" fmla="*/ 2583 w 4171"/>
              <a:gd name="T5" fmla="*/ 1577 h 2802"/>
              <a:gd name="T6" fmla="*/ 2577 w 4171"/>
              <a:gd name="T7" fmla="*/ 1574 h 2802"/>
              <a:gd name="T8" fmla="*/ 2326 w 4171"/>
              <a:gd name="T9" fmla="*/ 1215 h 2802"/>
              <a:gd name="T10" fmla="*/ 1575 w 4171"/>
              <a:gd name="T11" fmla="*/ 172 h 2802"/>
              <a:gd name="T12" fmla="*/ 246 w 4171"/>
              <a:gd name="T13" fmla="*/ 774 h 2802"/>
              <a:gd name="T14" fmla="*/ 860 w 4171"/>
              <a:gd name="T15" fmla="*/ 2219 h 2802"/>
              <a:gd name="T16" fmla="*/ 2061 w 4171"/>
              <a:gd name="T17" fmla="*/ 1915 h 2802"/>
              <a:gd name="T18" fmla="*/ 2487 w 4171"/>
              <a:gd name="T19" fmla="*/ 1804 h 2802"/>
              <a:gd name="T20" fmla="*/ 2496 w 4171"/>
              <a:gd name="T21" fmla="*/ 1807 h 2802"/>
              <a:gd name="T22" fmla="*/ 2739 w 4171"/>
              <a:gd name="T23" fmla="*/ 2108 h 2802"/>
              <a:gd name="T24" fmla="*/ 3077 w 4171"/>
              <a:gd name="T25" fmla="*/ 2610 h 2802"/>
              <a:gd name="T26" fmla="*/ 4023 w 4171"/>
              <a:gd name="T27" fmla="*/ 2311 h 2802"/>
              <a:gd name="T28" fmla="*/ 3766 w 4171"/>
              <a:gd name="T29" fmla="*/ 1443 h 2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71" h="2802">
                <a:moveTo>
                  <a:pt x="3766" y="1443"/>
                </a:moveTo>
                <a:cubicBezTo>
                  <a:pt x="3508" y="1284"/>
                  <a:pt x="3188" y="1320"/>
                  <a:pt x="2971" y="1505"/>
                </a:cubicBezTo>
                <a:cubicBezTo>
                  <a:pt x="2863" y="1597"/>
                  <a:pt x="2716" y="1627"/>
                  <a:pt x="2583" y="1577"/>
                </a:cubicBezTo>
                <a:cubicBezTo>
                  <a:pt x="2577" y="1574"/>
                  <a:pt x="2577" y="1574"/>
                  <a:pt x="2577" y="1574"/>
                </a:cubicBezTo>
                <a:cubicBezTo>
                  <a:pt x="2427" y="1518"/>
                  <a:pt x="2325" y="1375"/>
                  <a:pt x="2326" y="1215"/>
                </a:cubicBezTo>
                <a:cubicBezTo>
                  <a:pt x="2331" y="756"/>
                  <a:pt x="2042" y="323"/>
                  <a:pt x="1575" y="172"/>
                </a:cubicBezTo>
                <a:cubicBezTo>
                  <a:pt x="1046" y="0"/>
                  <a:pt x="466" y="263"/>
                  <a:pt x="246" y="774"/>
                </a:cubicBezTo>
                <a:cubicBezTo>
                  <a:pt x="0" y="1346"/>
                  <a:pt x="283" y="2002"/>
                  <a:pt x="860" y="2219"/>
                </a:cubicBezTo>
                <a:cubicBezTo>
                  <a:pt x="1297" y="2383"/>
                  <a:pt x="1773" y="2248"/>
                  <a:pt x="2061" y="1915"/>
                </a:cubicBezTo>
                <a:cubicBezTo>
                  <a:pt x="2167" y="1793"/>
                  <a:pt x="2336" y="1747"/>
                  <a:pt x="2487" y="1804"/>
                </a:cubicBezTo>
                <a:cubicBezTo>
                  <a:pt x="2496" y="1807"/>
                  <a:pt x="2496" y="1807"/>
                  <a:pt x="2496" y="1807"/>
                </a:cubicBezTo>
                <a:cubicBezTo>
                  <a:pt x="2625" y="1856"/>
                  <a:pt x="2721" y="1971"/>
                  <a:pt x="2739" y="2108"/>
                </a:cubicBezTo>
                <a:cubicBezTo>
                  <a:pt x="2766" y="2312"/>
                  <a:pt x="2885" y="2501"/>
                  <a:pt x="3077" y="2610"/>
                </a:cubicBezTo>
                <a:cubicBezTo>
                  <a:pt x="3417" y="2802"/>
                  <a:pt x="3852" y="2669"/>
                  <a:pt x="4023" y="2311"/>
                </a:cubicBezTo>
                <a:cubicBezTo>
                  <a:pt x="4171" y="2001"/>
                  <a:pt x="4059" y="1623"/>
                  <a:pt x="3766" y="1443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46304B5-5510-4E85-A134-59AA6D832EB1}"/>
              </a:ext>
            </a:extLst>
          </p:cNvPr>
          <p:cNvSpPr>
            <a:spLocks/>
          </p:cNvSpPr>
          <p:nvPr/>
        </p:nvSpPr>
        <p:spPr bwMode="auto">
          <a:xfrm>
            <a:off x="10619045" y="2469983"/>
            <a:ext cx="1683751" cy="2993606"/>
          </a:xfrm>
          <a:custGeom>
            <a:avLst/>
            <a:gdLst>
              <a:gd name="T0" fmla="*/ 996 w 1059"/>
              <a:gd name="T1" fmla="*/ 1576 h 1882"/>
              <a:gd name="T2" fmla="*/ 795 w 1059"/>
              <a:gd name="T3" fmla="*/ 1273 h 1882"/>
              <a:gd name="T4" fmla="*/ 680 w 1059"/>
              <a:gd name="T5" fmla="*/ 1134 h 1882"/>
              <a:gd name="T6" fmla="*/ 680 w 1059"/>
              <a:gd name="T7" fmla="*/ 1131 h 1882"/>
              <a:gd name="T8" fmla="*/ 767 w 1059"/>
              <a:gd name="T9" fmla="*/ 952 h 1882"/>
              <a:gd name="T10" fmla="*/ 1016 w 1059"/>
              <a:gd name="T11" fmla="*/ 421 h 1882"/>
              <a:gd name="T12" fmla="*/ 481 w 1059"/>
              <a:gd name="T13" fmla="*/ 25 h 1882"/>
              <a:gd name="T14" fmla="*/ 42 w 1059"/>
              <a:gd name="T15" fmla="*/ 590 h 1882"/>
              <a:gd name="T16" fmla="*/ 430 w 1059"/>
              <a:gd name="T17" fmla="*/ 1001 h 1882"/>
              <a:gd name="T18" fmla="*/ 568 w 1059"/>
              <a:gd name="T19" fmla="*/ 1146 h 1882"/>
              <a:gd name="T20" fmla="*/ 569 w 1059"/>
              <a:gd name="T21" fmla="*/ 1151 h 1882"/>
              <a:gd name="T22" fmla="*/ 503 w 1059"/>
              <a:gd name="T23" fmla="*/ 1314 h 1882"/>
              <a:gd name="T24" fmla="*/ 378 w 1059"/>
              <a:gd name="T25" fmla="*/ 1560 h 1882"/>
              <a:gd name="T26" fmla="*/ 707 w 1059"/>
              <a:gd name="T27" fmla="*/ 1870 h 1882"/>
              <a:gd name="T28" fmla="*/ 996 w 1059"/>
              <a:gd name="T29" fmla="*/ 1576 h 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59" h="1882">
                <a:moveTo>
                  <a:pt x="996" y="1576"/>
                </a:moveTo>
                <a:cubicBezTo>
                  <a:pt x="1002" y="1437"/>
                  <a:pt x="916" y="1318"/>
                  <a:pt x="795" y="1273"/>
                </a:cubicBezTo>
                <a:cubicBezTo>
                  <a:pt x="734" y="1250"/>
                  <a:pt x="690" y="1198"/>
                  <a:pt x="680" y="1134"/>
                </a:cubicBezTo>
                <a:cubicBezTo>
                  <a:pt x="680" y="1131"/>
                  <a:pt x="680" y="1131"/>
                  <a:pt x="680" y="1131"/>
                </a:cubicBezTo>
                <a:cubicBezTo>
                  <a:pt x="669" y="1059"/>
                  <a:pt x="703" y="986"/>
                  <a:pt x="767" y="952"/>
                </a:cubicBezTo>
                <a:cubicBezTo>
                  <a:pt x="951" y="852"/>
                  <a:pt x="1059" y="640"/>
                  <a:pt x="1016" y="421"/>
                </a:cubicBezTo>
                <a:cubicBezTo>
                  <a:pt x="967" y="172"/>
                  <a:pt x="733" y="0"/>
                  <a:pt x="481" y="25"/>
                </a:cubicBezTo>
                <a:cubicBezTo>
                  <a:pt x="198" y="54"/>
                  <a:pt x="0" y="313"/>
                  <a:pt x="42" y="590"/>
                </a:cubicBezTo>
                <a:cubicBezTo>
                  <a:pt x="73" y="801"/>
                  <a:pt x="233" y="960"/>
                  <a:pt x="430" y="1001"/>
                </a:cubicBezTo>
                <a:cubicBezTo>
                  <a:pt x="502" y="1016"/>
                  <a:pt x="557" y="1074"/>
                  <a:pt x="568" y="1146"/>
                </a:cubicBezTo>
                <a:cubicBezTo>
                  <a:pt x="569" y="1151"/>
                  <a:pt x="569" y="1151"/>
                  <a:pt x="569" y="1151"/>
                </a:cubicBezTo>
                <a:cubicBezTo>
                  <a:pt x="578" y="1213"/>
                  <a:pt x="554" y="1277"/>
                  <a:pt x="503" y="1314"/>
                </a:cubicBezTo>
                <a:cubicBezTo>
                  <a:pt x="428" y="1370"/>
                  <a:pt x="379" y="1459"/>
                  <a:pt x="378" y="1560"/>
                </a:cubicBezTo>
                <a:cubicBezTo>
                  <a:pt x="377" y="1738"/>
                  <a:pt x="527" y="1882"/>
                  <a:pt x="707" y="1870"/>
                </a:cubicBezTo>
                <a:cubicBezTo>
                  <a:pt x="863" y="1861"/>
                  <a:pt x="989" y="1732"/>
                  <a:pt x="996" y="1576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873FDD2-246F-4E1E-AE47-6386DE04AE3A}"/>
              </a:ext>
            </a:extLst>
          </p:cNvPr>
          <p:cNvSpPr>
            <a:spLocks/>
          </p:cNvSpPr>
          <p:nvPr/>
        </p:nvSpPr>
        <p:spPr bwMode="auto">
          <a:xfrm>
            <a:off x="9558453" y="-1823703"/>
            <a:ext cx="4022429" cy="4024872"/>
          </a:xfrm>
          <a:custGeom>
            <a:avLst/>
            <a:gdLst>
              <a:gd name="T0" fmla="*/ 2413 w 2530"/>
              <a:gd name="T1" fmla="*/ 1053 h 2530"/>
              <a:gd name="T2" fmla="*/ 1477 w 2530"/>
              <a:gd name="T3" fmla="*/ 2413 h 2530"/>
              <a:gd name="T4" fmla="*/ 117 w 2530"/>
              <a:gd name="T5" fmla="*/ 1476 h 2530"/>
              <a:gd name="T6" fmla="*/ 1054 w 2530"/>
              <a:gd name="T7" fmla="*/ 117 h 2530"/>
              <a:gd name="T8" fmla="*/ 2413 w 2530"/>
              <a:gd name="T9" fmla="*/ 1053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0" h="2530">
                <a:moveTo>
                  <a:pt x="2413" y="1053"/>
                </a:moveTo>
                <a:cubicBezTo>
                  <a:pt x="2530" y="1687"/>
                  <a:pt x="2111" y="2296"/>
                  <a:pt x="1477" y="2413"/>
                </a:cubicBezTo>
                <a:cubicBezTo>
                  <a:pt x="843" y="2530"/>
                  <a:pt x="234" y="2110"/>
                  <a:pt x="117" y="1476"/>
                </a:cubicBezTo>
                <a:cubicBezTo>
                  <a:pt x="0" y="842"/>
                  <a:pt x="420" y="233"/>
                  <a:pt x="1054" y="117"/>
                </a:cubicBezTo>
                <a:cubicBezTo>
                  <a:pt x="1688" y="0"/>
                  <a:pt x="2297" y="419"/>
                  <a:pt x="2413" y="1053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17500"/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16702FA-5DE7-4F95-A560-64F632EA24E2}"/>
              </a:ext>
            </a:extLst>
          </p:cNvPr>
          <p:cNvSpPr>
            <a:spLocks/>
          </p:cNvSpPr>
          <p:nvPr/>
        </p:nvSpPr>
        <p:spPr bwMode="auto">
          <a:xfrm>
            <a:off x="1693212" y="134824"/>
            <a:ext cx="962842" cy="964063"/>
          </a:xfrm>
          <a:custGeom>
            <a:avLst/>
            <a:gdLst>
              <a:gd name="T0" fmla="*/ 578 w 606"/>
              <a:gd name="T1" fmla="*/ 252 h 606"/>
              <a:gd name="T2" fmla="*/ 354 w 606"/>
              <a:gd name="T3" fmla="*/ 578 h 606"/>
              <a:gd name="T4" fmla="*/ 28 w 606"/>
              <a:gd name="T5" fmla="*/ 354 h 606"/>
              <a:gd name="T6" fmla="*/ 252 w 606"/>
              <a:gd name="T7" fmla="*/ 28 h 606"/>
              <a:gd name="T8" fmla="*/ 578 w 606"/>
              <a:gd name="T9" fmla="*/ 2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578" y="252"/>
                </a:moveTo>
                <a:cubicBezTo>
                  <a:pt x="606" y="404"/>
                  <a:pt x="506" y="550"/>
                  <a:pt x="354" y="578"/>
                </a:cubicBezTo>
                <a:cubicBezTo>
                  <a:pt x="202" y="606"/>
                  <a:pt x="56" y="506"/>
                  <a:pt x="28" y="354"/>
                </a:cubicBezTo>
                <a:cubicBezTo>
                  <a:pt x="0" y="202"/>
                  <a:pt x="100" y="56"/>
                  <a:pt x="252" y="28"/>
                </a:cubicBezTo>
                <a:cubicBezTo>
                  <a:pt x="404" y="0"/>
                  <a:pt x="550" y="100"/>
                  <a:pt x="578" y="252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5E993C8-45A8-4485-9309-F188D3B39932}"/>
              </a:ext>
            </a:extLst>
          </p:cNvPr>
          <p:cNvSpPr>
            <a:spLocks/>
          </p:cNvSpPr>
          <p:nvPr/>
        </p:nvSpPr>
        <p:spPr bwMode="auto">
          <a:xfrm>
            <a:off x="8563843" y="-709349"/>
            <a:ext cx="1098470" cy="1099692"/>
          </a:xfrm>
          <a:custGeom>
            <a:avLst/>
            <a:gdLst>
              <a:gd name="T0" fmla="*/ 659 w 691"/>
              <a:gd name="T1" fmla="*/ 288 h 691"/>
              <a:gd name="T2" fmla="*/ 403 w 691"/>
              <a:gd name="T3" fmla="*/ 659 h 691"/>
              <a:gd name="T4" fmla="*/ 32 w 691"/>
              <a:gd name="T5" fmla="*/ 403 h 691"/>
              <a:gd name="T6" fmla="*/ 288 w 691"/>
              <a:gd name="T7" fmla="*/ 32 h 691"/>
              <a:gd name="T8" fmla="*/ 659 w 691"/>
              <a:gd name="T9" fmla="*/ 288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1" h="691">
                <a:moveTo>
                  <a:pt x="659" y="288"/>
                </a:moveTo>
                <a:cubicBezTo>
                  <a:pt x="691" y="461"/>
                  <a:pt x="577" y="627"/>
                  <a:pt x="403" y="659"/>
                </a:cubicBezTo>
                <a:cubicBezTo>
                  <a:pt x="230" y="691"/>
                  <a:pt x="64" y="577"/>
                  <a:pt x="32" y="403"/>
                </a:cubicBezTo>
                <a:cubicBezTo>
                  <a:pt x="0" y="230"/>
                  <a:pt x="114" y="64"/>
                  <a:pt x="288" y="32"/>
                </a:cubicBezTo>
                <a:cubicBezTo>
                  <a:pt x="461" y="0"/>
                  <a:pt x="627" y="114"/>
                  <a:pt x="659" y="288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81DF378-E919-4381-9659-B636948EA96E}"/>
              </a:ext>
            </a:extLst>
          </p:cNvPr>
          <p:cNvSpPr>
            <a:spLocks/>
          </p:cNvSpPr>
          <p:nvPr/>
        </p:nvSpPr>
        <p:spPr bwMode="auto">
          <a:xfrm>
            <a:off x="2126614" y="-1392379"/>
            <a:ext cx="2606270" cy="2606270"/>
          </a:xfrm>
          <a:custGeom>
            <a:avLst/>
            <a:gdLst>
              <a:gd name="T0" fmla="*/ 377 w 1639"/>
              <a:gd name="T1" fmla="*/ 245 h 1639"/>
              <a:gd name="T2" fmla="*/ 1394 w 1639"/>
              <a:gd name="T3" fmla="*/ 377 h 1639"/>
              <a:gd name="T4" fmla="*/ 1262 w 1639"/>
              <a:gd name="T5" fmla="*/ 1394 h 1639"/>
              <a:gd name="T6" fmla="*/ 245 w 1639"/>
              <a:gd name="T7" fmla="*/ 1262 h 1639"/>
              <a:gd name="T8" fmla="*/ 377 w 1639"/>
              <a:gd name="T9" fmla="*/ 245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9" h="1639">
                <a:moveTo>
                  <a:pt x="377" y="245"/>
                </a:moveTo>
                <a:cubicBezTo>
                  <a:pt x="694" y="0"/>
                  <a:pt x="1150" y="59"/>
                  <a:pt x="1394" y="377"/>
                </a:cubicBezTo>
                <a:cubicBezTo>
                  <a:pt x="1639" y="694"/>
                  <a:pt x="1580" y="1150"/>
                  <a:pt x="1262" y="1394"/>
                </a:cubicBezTo>
                <a:cubicBezTo>
                  <a:pt x="945" y="1639"/>
                  <a:pt x="489" y="1580"/>
                  <a:pt x="245" y="1262"/>
                </a:cubicBezTo>
                <a:cubicBezTo>
                  <a:pt x="0" y="945"/>
                  <a:pt x="59" y="489"/>
                  <a:pt x="377" y="245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5D945E34-F925-4EE1-9259-99044F79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4858" y="-1005044"/>
            <a:ext cx="2217713" cy="2218934"/>
          </a:xfrm>
          <a:prstGeom prst="ellipse">
            <a:avLst/>
          </a:pr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266700"/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98EE84CC-F829-40ED-AF46-776DB771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150" y="5744621"/>
            <a:ext cx="2095525" cy="2096746"/>
          </a:xfrm>
          <a:prstGeom prst="ellipse">
            <a:avLst/>
          </a:pr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165100"/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17F9A67-A3E0-4792-8E44-A839183211F5}"/>
              </a:ext>
            </a:extLst>
          </p:cNvPr>
          <p:cNvSpPr>
            <a:spLocks/>
          </p:cNvSpPr>
          <p:nvPr/>
        </p:nvSpPr>
        <p:spPr bwMode="auto">
          <a:xfrm>
            <a:off x="7528911" y="1091702"/>
            <a:ext cx="1780280" cy="1780280"/>
          </a:xfrm>
          <a:custGeom>
            <a:avLst/>
            <a:gdLst>
              <a:gd name="T0" fmla="*/ 1068 w 1120"/>
              <a:gd name="T1" fmla="*/ 466 h 1119"/>
              <a:gd name="T2" fmla="*/ 654 w 1120"/>
              <a:gd name="T3" fmla="*/ 1068 h 1119"/>
              <a:gd name="T4" fmla="*/ 52 w 1120"/>
              <a:gd name="T5" fmla="*/ 653 h 1119"/>
              <a:gd name="T6" fmla="*/ 467 w 1120"/>
              <a:gd name="T7" fmla="*/ 52 h 1119"/>
              <a:gd name="T8" fmla="*/ 1068 w 1120"/>
              <a:gd name="T9" fmla="*/ 466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0" h="1119">
                <a:moveTo>
                  <a:pt x="1068" y="466"/>
                </a:moveTo>
                <a:cubicBezTo>
                  <a:pt x="1120" y="747"/>
                  <a:pt x="934" y="1016"/>
                  <a:pt x="654" y="1068"/>
                </a:cubicBezTo>
                <a:cubicBezTo>
                  <a:pt x="373" y="1119"/>
                  <a:pt x="104" y="934"/>
                  <a:pt x="52" y="653"/>
                </a:cubicBezTo>
                <a:cubicBezTo>
                  <a:pt x="0" y="373"/>
                  <a:pt x="186" y="103"/>
                  <a:pt x="467" y="52"/>
                </a:cubicBezTo>
                <a:cubicBezTo>
                  <a:pt x="747" y="0"/>
                  <a:pt x="1017" y="186"/>
                  <a:pt x="1068" y="466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873A73F-42E6-4751-8B0D-C594C3935321}"/>
              </a:ext>
            </a:extLst>
          </p:cNvPr>
          <p:cNvSpPr>
            <a:spLocks/>
          </p:cNvSpPr>
          <p:nvPr/>
        </p:nvSpPr>
        <p:spPr bwMode="auto">
          <a:xfrm>
            <a:off x="7225885" y="4567951"/>
            <a:ext cx="1693525" cy="1694748"/>
          </a:xfrm>
          <a:custGeom>
            <a:avLst/>
            <a:gdLst>
              <a:gd name="T0" fmla="*/ 1015 w 1065"/>
              <a:gd name="T1" fmla="*/ 444 h 1065"/>
              <a:gd name="T2" fmla="*/ 621 w 1065"/>
              <a:gd name="T3" fmla="*/ 1016 h 1065"/>
              <a:gd name="T4" fmla="*/ 49 w 1065"/>
              <a:gd name="T5" fmla="*/ 622 h 1065"/>
              <a:gd name="T6" fmla="*/ 443 w 1065"/>
              <a:gd name="T7" fmla="*/ 50 h 1065"/>
              <a:gd name="T8" fmla="*/ 1015 w 1065"/>
              <a:gd name="T9" fmla="*/ 444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5" h="1065">
                <a:moveTo>
                  <a:pt x="1015" y="444"/>
                </a:moveTo>
                <a:cubicBezTo>
                  <a:pt x="1065" y="711"/>
                  <a:pt x="888" y="967"/>
                  <a:pt x="621" y="1016"/>
                </a:cubicBezTo>
                <a:cubicBezTo>
                  <a:pt x="354" y="1065"/>
                  <a:pt x="98" y="889"/>
                  <a:pt x="49" y="622"/>
                </a:cubicBezTo>
                <a:cubicBezTo>
                  <a:pt x="0" y="355"/>
                  <a:pt x="176" y="99"/>
                  <a:pt x="443" y="50"/>
                </a:cubicBezTo>
                <a:cubicBezTo>
                  <a:pt x="710" y="0"/>
                  <a:pt x="966" y="177"/>
                  <a:pt x="1015" y="444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42900"/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D2B0957-7041-4C27-BE5F-5990E65C9B8B}"/>
              </a:ext>
            </a:extLst>
          </p:cNvPr>
          <p:cNvSpPr>
            <a:spLocks/>
          </p:cNvSpPr>
          <p:nvPr/>
        </p:nvSpPr>
        <p:spPr bwMode="auto">
          <a:xfrm>
            <a:off x="1298544" y="3003970"/>
            <a:ext cx="4406099" cy="3391939"/>
          </a:xfrm>
          <a:custGeom>
            <a:avLst/>
            <a:gdLst>
              <a:gd name="T0" fmla="*/ 2656 w 2772"/>
              <a:gd name="T1" fmla="*/ 1351 h 2132"/>
              <a:gd name="T2" fmla="*/ 2222 w 2772"/>
              <a:gd name="T3" fmla="*/ 1213 h 2132"/>
              <a:gd name="T4" fmla="*/ 2000 w 2772"/>
              <a:gd name="T5" fmla="*/ 1167 h 2132"/>
              <a:gd name="T6" fmla="*/ 1997 w 2772"/>
              <a:gd name="T7" fmla="*/ 1164 h 2132"/>
              <a:gd name="T8" fmla="*/ 1942 w 2772"/>
              <a:gd name="T9" fmla="*/ 920 h 2132"/>
              <a:gd name="T10" fmla="*/ 1769 w 2772"/>
              <a:gd name="T11" fmla="*/ 205 h 2132"/>
              <a:gd name="T12" fmla="*/ 935 w 2772"/>
              <a:gd name="T13" fmla="*/ 238 h 2132"/>
              <a:gd name="T14" fmla="*/ 829 w 2772"/>
              <a:gd name="T15" fmla="*/ 985 h 2132"/>
              <a:gd name="T16" fmla="*/ 807 w 2772"/>
              <a:gd name="T17" fmla="*/ 1190 h 2132"/>
              <a:gd name="T18" fmla="*/ 803 w 2772"/>
              <a:gd name="T19" fmla="*/ 1194 h 2132"/>
              <a:gd name="T20" fmla="*/ 618 w 2772"/>
              <a:gd name="T21" fmla="*/ 1240 h 2132"/>
              <a:gd name="T22" fmla="*/ 147 w 2772"/>
              <a:gd name="T23" fmla="*/ 1368 h 2132"/>
              <a:gd name="T24" fmla="*/ 169 w 2772"/>
              <a:gd name="T25" fmla="*/ 1957 h 2132"/>
              <a:gd name="T26" fmla="*/ 795 w 2772"/>
              <a:gd name="T27" fmla="*/ 1945 h 2132"/>
              <a:gd name="T28" fmla="*/ 878 w 2772"/>
              <a:gd name="T29" fmla="*/ 1486 h 2132"/>
              <a:gd name="T30" fmla="*/ 912 w 2772"/>
              <a:gd name="T31" fmla="*/ 1304 h 2132"/>
              <a:gd name="T32" fmla="*/ 925 w 2772"/>
              <a:gd name="T33" fmla="*/ 1290 h 2132"/>
              <a:gd name="T34" fmla="*/ 1123 w 2772"/>
              <a:gd name="T35" fmla="*/ 1250 h 2132"/>
              <a:gd name="T36" fmla="*/ 1654 w 2772"/>
              <a:gd name="T37" fmla="*/ 1232 h 2132"/>
              <a:gd name="T38" fmla="*/ 1901 w 2772"/>
              <a:gd name="T39" fmla="*/ 1268 h 2132"/>
              <a:gd name="T40" fmla="*/ 1904 w 2772"/>
              <a:gd name="T41" fmla="*/ 1271 h 2132"/>
              <a:gd name="T42" fmla="*/ 1969 w 2772"/>
              <a:gd name="T43" fmla="*/ 1482 h 2132"/>
              <a:gd name="T44" fmla="*/ 2039 w 2772"/>
              <a:gd name="T45" fmla="*/ 1821 h 2132"/>
              <a:gd name="T46" fmla="*/ 2605 w 2772"/>
              <a:gd name="T47" fmla="*/ 1867 h 2132"/>
              <a:gd name="T48" fmla="*/ 2656 w 2772"/>
              <a:gd name="T49" fmla="*/ 1351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72" h="2132">
                <a:moveTo>
                  <a:pt x="2656" y="1351"/>
                </a:moveTo>
                <a:cubicBezTo>
                  <a:pt x="2553" y="1211"/>
                  <a:pt x="2376" y="1161"/>
                  <a:pt x="2222" y="1213"/>
                </a:cubicBezTo>
                <a:cubicBezTo>
                  <a:pt x="2144" y="1238"/>
                  <a:pt x="2060" y="1222"/>
                  <a:pt x="2000" y="1167"/>
                </a:cubicBezTo>
                <a:cubicBezTo>
                  <a:pt x="1997" y="1164"/>
                  <a:pt x="1997" y="1164"/>
                  <a:pt x="1997" y="1164"/>
                </a:cubicBezTo>
                <a:cubicBezTo>
                  <a:pt x="1930" y="1102"/>
                  <a:pt x="1907" y="1005"/>
                  <a:pt x="1942" y="920"/>
                </a:cubicBezTo>
                <a:cubicBezTo>
                  <a:pt x="2044" y="678"/>
                  <a:pt x="1984" y="386"/>
                  <a:pt x="1769" y="205"/>
                </a:cubicBezTo>
                <a:cubicBezTo>
                  <a:pt x="1525" y="0"/>
                  <a:pt x="1161" y="15"/>
                  <a:pt x="935" y="238"/>
                </a:cubicBezTo>
                <a:cubicBezTo>
                  <a:pt x="729" y="441"/>
                  <a:pt x="696" y="748"/>
                  <a:pt x="829" y="985"/>
                </a:cubicBezTo>
                <a:cubicBezTo>
                  <a:pt x="867" y="1051"/>
                  <a:pt x="859" y="1134"/>
                  <a:pt x="807" y="1190"/>
                </a:cubicBezTo>
                <a:cubicBezTo>
                  <a:pt x="803" y="1194"/>
                  <a:pt x="803" y="1194"/>
                  <a:pt x="803" y="1194"/>
                </a:cubicBezTo>
                <a:cubicBezTo>
                  <a:pt x="756" y="1245"/>
                  <a:pt x="683" y="1262"/>
                  <a:pt x="618" y="1240"/>
                </a:cubicBezTo>
                <a:cubicBezTo>
                  <a:pt x="455" y="1184"/>
                  <a:pt x="267" y="1228"/>
                  <a:pt x="147" y="1368"/>
                </a:cubicBezTo>
                <a:cubicBezTo>
                  <a:pt x="0" y="1539"/>
                  <a:pt x="10" y="1798"/>
                  <a:pt x="169" y="1957"/>
                </a:cubicBezTo>
                <a:cubicBezTo>
                  <a:pt x="345" y="2132"/>
                  <a:pt x="629" y="2125"/>
                  <a:pt x="795" y="1945"/>
                </a:cubicBezTo>
                <a:cubicBezTo>
                  <a:pt x="914" y="1817"/>
                  <a:pt x="940" y="1637"/>
                  <a:pt x="878" y="1486"/>
                </a:cubicBezTo>
                <a:cubicBezTo>
                  <a:pt x="853" y="1424"/>
                  <a:pt x="867" y="1353"/>
                  <a:pt x="912" y="1304"/>
                </a:cubicBezTo>
                <a:cubicBezTo>
                  <a:pt x="925" y="1290"/>
                  <a:pt x="925" y="1290"/>
                  <a:pt x="925" y="1290"/>
                </a:cubicBezTo>
                <a:cubicBezTo>
                  <a:pt x="976" y="1236"/>
                  <a:pt x="1055" y="1220"/>
                  <a:pt x="1123" y="1250"/>
                </a:cubicBezTo>
                <a:cubicBezTo>
                  <a:pt x="1293" y="1323"/>
                  <a:pt x="1489" y="1317"/>
                  <a:pt x="1654" y="1232"/>
                </a:cubicBezTo>
                <a:cubicBezTo>
                  <a:pt x="1735" y="1190"/>
                  <a:pt x="1834" y="1206"/>
                  <a:pt x="1901" y="1268"/>
                </a:cubicBezTo>
                <a:cubicBezTo>
                  <a:pt x="1904" y="1271"/>
                  <a:pt x="1904" y="1271"/>
                  <a:pt x="1904" y="1271"/>
                </a:cubicBezTo>
                <a:cubicBezTo>
                  <a:pt x="1962" y="1324"/>
                  <a:pt x="1989" y="1406"/>
                  <a:pt x="1969" y="1482"/>
                </a:cubicBezTo>
                <a:cubicBezTo>
                  <a:pt x="1939" y="1596"/>
                  <a:pt x="1961" y="1722"/>
                  <a:pt x="2039" y="1821"/>
                </a:cubicBezTo>
                <a:cubicBezTo>
                  <a:pt x="2178" y="1996"/>
                  <a:pt x="2437" y="2019"/>
                  <a:pt x="2605" y="1867"/>
                </a:cubicBezTo>
                <a:cubicBezTo>
                  <a:pt x="2750" y="1734"/>
                  <a:pt x="2772" y="1510"/>
                  <a:pt x="2656" y="1351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30200"/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D17A8-3277-409D-A978-57EE2C6D4B30}"/>
              </a:ext>
            </a:extLst>
          </p:cNvPr>
          <p:cNvSpPr txBox="1"/>
          <p:nvPr/>
        </p:nvSpPr>
        <p:spPr>
          <a:xfrm>
            <a:off x="1284901" y="1579881"/>
            <a:ext cx="10049933" cy="310854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228554" rtl="1">
              <a:defRPr/>
            </a:pPr>
            <a:r>
              <a:rPr lang="fa-IR" sz="3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 امام صادق </a:t>
            </a:r>
            <a:r>
              <a:rPr lang="fa-IR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علیه السلام</a:t>
            </a:r>
            <a:r>
              <a:rPr lang="fa-IR" sz="3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 فرمودند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:</a:t>
            </a:r>
            <a:endParaRPr lang="fa-IR" sz="3600" noProof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B Lotus" panose="00000400000000000000" pitchFamily="2" charset="-78"/>
            </a:endParaRPr>
          </a:p>
          <a:p>
            <a:pPr lvl="0" algn="ctr" defTabSz="228554" rtl="1">
              <a:defRPr/>
            </a:pPr>
            <a:r>
              <a:rPr lang="fa-IR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«آنگاه که نماز واجب به‌جا می‌آوری، آن را در وقت خودش به جای آور؛</a:t>
            </a:r>
          </a:p>
          <a:p>
            <a:pPr lvl="0" algn="ctr" defTabSz="228554" rtl="1">
              <a:defRPr/>
            </a:pPr>
            <a:r>
              <a:rPr lang="fa-IR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 مانند کسی که می‌خواهد با نماز وداع کند</a:t>
            </a:r>
          </a:p>
          <a:p>
            <a:pPr lvl="0" algn="ctr" defTabSz="228554" rtl="1">
              <a:defRPr/>
            </a:pPr>
            <a:r>
              <a:rPr lang="fa-IR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 و می‌ترسد دیگر فرصتی برای نماز نداشته باشد.</a:t>
            </a:r>
          </a:p>
          <a:p>
            <a:pPr lvl="0" algn="ctr" defTabSz="228554" rtl="1">
              <a:defRPr/>
            </a:pPr>
            <a:r>
              <a:rPr lang="fa-IR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 پس نگاهت را به جای سجده‌ات بدوز ... </a:t>
            </a:r>
          </a:p>
          <a:p>
            <a:pPr lvl="0" algn="ctr" defTabSz="228554" rtl="1">
              <a:defRPr/>
            </a:pPr>
            <a:r>
              <a:rPr lang="fa-IR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B Lotus" panose="00000400000000000000" pitchFamily="2" charset="-78"/>
              </a:rPr>
              <a:t>و بدان که در برابر کسی ایستاده‌ای که او تو را می‌بیند ولی تو او را نمی‌بینی».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Open Sans Extrabold" panose="020B0906030804020204" pitchFamily="34" charset="0"/>
              <a:cs typeface="B Lotus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697" y="213538"/>
            <a:ext cx="3662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000" dirty="0">
                <a:solidFill>
                  <a:schemeClr val="bg1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مبطلات نماز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3121E-2FD3-480F-A921-51C3DCE3B77B}"/>
              </a:ext>
            </a:extLst>
          </p:cNvPr>
          <p:cNvSpPr/>
          <p:nvPr/>
        </p:nvSpPr>
        <p:spPr>
          <a:xfrm>
            <a:off x="1154563" y="1464754"/>
            <a:ext cx="10291064" cy="3369566"/>
          </a:xfrm>
          <a:prstGeom prst="rect">
            <a:avLst/>
          </a:prstGeom>
          <a:noFill/>
          <a:ln w="317500" cap="sq">
            <a:solidFill>
              <a:schemeClr val="tx1"/>
            </a:solidFill>
            <a:miter lim="800000"/>
          </a:ln>
          <a:effectLst>
            <a:outerShdw blurRad="3302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104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8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8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9" presetClass="path" presetSubtype="0" repeatCount="indefinite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19242E-6 -4.81481E-6 L 0.07981 0.39075 " pathEditMode="relative" rAng="0" ptsTypes="AA">
                                      <p:cBhvr>
                                        <p:cTn id="82" dur="20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" y="1953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path" presetSubtype="0" repeatCount="indefinite" accel="50000" decel="5000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96185E-6 -9.25926E-7 L 0.20603 -0.06227 " pathEditMode="relative" rAng="0" ptsTypes="AA">
                                      <p:cBhvr>
                                        <p:cTn id="84" dur="3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8" y="-311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9" presetClass="path" presetSubtype="0" repeatCount="indefinite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4.80927E-6 -3.14815E-6 L 0.35068 -0.08437 " pathEditMode="relative" rAng="0" ptsTypes="AA">
                                      <p:cBhvr>
                                        <p:cTn id="86" dur="4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0" y="-422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indefinite" accel="47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36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9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indefinite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48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8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repeatCount="indefinite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8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6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9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8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6" grpId="0" animBg="1"/>
      <p:bldP spid="6" grpId="1" animBg="1"/>
      <p:bldP spid="12" grpId="0" animBg="1"/>
      <p:bldP spid="12" grpId="1" animBg="1"/>
      <p:bldP spid="5" grpId="0" animBg="1"/>
      <p:bldP spid="5" grpId="1" animBg="1"/>
      <p:bldP spid="8" grpId="0" animBg="1"/>
      <p:bldP spid="8" grpId="1" animBg="1"/>
      <p:bldP spid="9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2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21" grpId="0" animBg="1"/>
      <p:bldP spid="21" grpId="1" animBg="1"/>
      <p:bldP spid="18" grpId="0" animBg="1"/>
      <p:bldP spid="11" grpId="0" animBg="1"/>
      <p:bldP spid="11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F2ACC-E859-BCC7-066D-406356C9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206066" y="2005255"/>
            <a:ext cx="5092548" cy="45254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fa-IR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"/>
                <a:cs typeface="B Lotus" panose="00000400000000000000" pitchFamily="2" charset="-78"/>
                <a:sym typeface="Open Sans"/>
              </a:rPr>
              <a:t>مبطلات: انجام </a:t>
            </a:r>
            <a:r>
              <a:rPr lang="fa-I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"/>
                <a:cs typeface="B Lotus" panose="00000400000000000000" pitchFamily="2" charset="-78"/>
                <a:sym typeface="Open Sans"/>
              </a:rPr>
              <a:t>ن</a:t>
            </a:r>
            <a:r>
              <a:rPr lang="fa-IR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"/>
                <a:cs typeface="B Lotus" panose="00000400000000000000" pitchFamily="2" charset="-78"/>
                <a:sym typeface="Open Sans"/>
              </a:rPr>
              <a:t>دادنی‌ها</a:t>
            </a:r>
          </a:p>
          <a:p>
            <a:pPr marL="457200" indent="-457200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Open Sans"/>
              <a:cs typeface="B Lotus" panose="00000400000000000000" pitchFamily="2" charset="-78"/>
              <a:sym typeface="Open Sans"/>
            </a:endParaRP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"/>
                <a:cs typeface="B Lotus" panose="00000400000000000000" pitchFamily="2" charset="-78"/>
                <a:sym typeface="Open Sans"/>
              </a:rPr>
              <a:t>1.روی گرداندن از قبله</a:t>
            </a:r>
          </a:p>
          <a:p>
            <a:pPr marL="914400" lvl="1" indent="-4572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"/>
                <a:cs typeface="B Lotus" panose="00000400000000000000" pitchFamily="2" charset="-78"/>
                <a:sym typeface="Open Sans"/>
              </a:rPr>
              <a:t>عمد</a:t>
            </a:r>
          </a:p>
          <a:p>
            <a:pPr marL="914400" lvl="1" indent="-4572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"/>
                <a:cs typeface="B Lotus" panose="00000400000000000000" pitchFamily="2" charset="-78"/>
                <a:sym typeface="Open Sans"/>
              </a:rPr>
              <a:t>سهو</a:t>
            </a:r>
          </a:p>
          <a:p>
            <a:pPr marL="914400" lvl="1" indent="-4572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Open Sans"/>
              <a:cs typeface="Mj_Casablanca" panose="00000400000000000000" pitchFamily="2" charset="-78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FC135-D78C-73A5-B6A5-DC29CDE62924}"/>
              </a:ext>
            </a:extLst>
          </p:cNvPr>
          <p:cNvSpPr txBox="1"/>
          <p:nvPr/>
        </p:nvSpPr>
        <p:spPr>
          <a:xfrm>
            <a:off x="4586854" y="1239908"/>
            <a:ext cx="80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 rtl="1">
              <a:lnSpc>
                <a:spcPts val="3199"/>
              </a:lnSpc>
              <a:defRPr/>
            </a:pP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آنچه نماز را 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باطل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 می‌کند...</a:t>
            </a:r>
            <a:endParaRPr lang="en-US" sz="4400" b="1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FFFF00"/>
              </a:highlight>
              <a:latin typeface="Arial" panose="020B0604020202020204" pitchFamily="34" charset="0"/>
              <a:ea typeface="Montserrat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077E8-A9AF-58C9-AB41-E63755EE4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กลุ่ม 96">
            <a:extLst>
              <a:ext uri="{FF2B5EF4-FFF2-40B4-BE49-F238E27FC236}">
                <a16:creationId xmlns:a16="http://schemas.microsoft.com/office/drawing/2014/main" id="{E3EB859A-8CD4-A548-5160-98D6C1D2F0E5}"/>
              </a:ext>
            </a:extLst>
          </p:cNvPr>
          <p:cNvGrpSpPr/>
          <p:nvPr/>
        </p:nvGrpSpPr>
        <p:grpSpPr>
          <a:xfrm>
            <a:off x="2438398" y="2307990"/>
            <a:ext cx="6538794" cy="726320"/>
            <a:chOff x="-11067242" y="42716"/>
            <a:chExt cx="13079289" cy="14528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FA6C4B-1C1A-EDF0-E078-EDF1E56C182E}"/>
                </a:ext>
              </a:extLst>
            </p:cNvPr>
            <p:cNvSpPr txBox="1"/>
            <p:nvPr/>
          </p:nvSpPr>
          <p:spPr>
            <a:xfrm>
              <a:off x="-11067242" y="42716"/>
              <a:ext cx="12128263" cy="1452830"/>
            </a:xfrm>
            <a:prstGeom prst="rect">
              <a:avLst/>
            </a:prstGeom>
            <a:noFill/>
          </p:spPr>
          <p:txBody>
            <a:bodyPr wrap="square" lIns="109695" tIns="54848" rIns="109695" bIns="54848" rtlCol="0">
              <a:spAutoFit/>
            </a:bodyPr>
            <a:lstStyle/>
            <a:p>
              <a:pPr algn="just" defTabSz="1086385" rtl="1"/>
              <a:r>
                <a:rPr lang="fa-IR" sz="4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ighlight>
                    <a:srgbClr val="FFFF00"/>
                  </a:highlight>
                  <a:latin typeface="Adobe Arabic" panose="02040503050201020203" pitchFamily="18" charset="-78"/>
                  <a:ea typeface="Calibri" panose="020F0502020204030204" pitchFamily="34" charset="0"/>
                  <a:cs typeface="B Lotus" panose="00000400000000000000" pitchFamily="2" charset="-78"/>
                </a:rPr>
                <a:t>2 . سخن گفتن:</a:t>
              </a:r>
              <a:r>
                <a:rPr lang="fa-IR" sz="4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ighlight>
                    <a:srgbClr val="FFFF00"/>
                  </a:highlight>
                  <a:latin typeface="Adobe Arabic" panose="02040503050201020203" pitchFamily="18" charset="-78"/>
                  <a:ea typeface="Lato" pitchFamily="34" charset="0"/>
                  <a:cs typeface="B Lotus" panose="00000400000000000000" pitchFamily="2" charset="-78"/>
                </a:rPr>
                <a:t>حتی یک کلمه</a:t>
              </a:r>
              <a:endPara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Lato" pitchFamily="34" charset="0"/>
                <a:ea typeface="Lato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18" name="กลุ่ม 98">
              <a:extLst>
                <a:ext uri="{FF2B5EF4-FFF2-40B4-BE49-F238E27FC236}">
                  <a16:creationId xmlns:a16="http://schemas.microsoft.com/office/drawing/2014/main" id="{0D101E94-6C58-CF8F-D27A-A17802D9309A}"/>
                </a:ext>
              </a:extLst>
            </p:cNvPr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19" name="วงรี 99">
                <a:extLst>
                  <a:ext uri="{FF2B5EF4-FFF2-40B4-BE49-F238E27FC236}">
                    <a16:creationId xmlns:a16="http://schemas.microsoft.com/office/drawing/2014/main" id="{955D1D43-8781-4641-E0C7-AA302DD2E23C}"/>
                  </a:ext>
                </a:extLst>
              </p:cNvPr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6385"/>
                <a:endParaRPr lang="th-TH" sz="4800" dirty="0">
                  <a:solidFill>
                    <a:prstClr val="white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1E9FB80F-E8DC-0016-8D8B-DA2B72E87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3" tIns="8571" rIns="17143" bIns="8571" anchor="ctr"/>
              <a:lstStyle/>
              <a:p>
                <a:pPr defTabSz="1086385">
                  <a:defRPr/>
                </a:pPr>
                <a:endParaRPr lang="en-US" sz="4800" dirty="0">
                  <a:solidFill>
                    <a:prstClr val="black"/>
                  </a:solidFill>
                  <a:latin typeface="Calibri"/>
                  <a:cs typeface="Mj_Casablanca" panose="00000400000000000000" pitchFamily="2" charset="-78"/>
                </a:endParaRPr>
              </a:p>
            </p:txBody>
          </p:sp>
        </p:grpSp>
      </p:grpSp>
      <p:grpSp>
        <p:nvGrpSpPr>
          <p:cNvPr id="21" name="กลุ่ม 114">
            <a:extLst>
              <a:ext uri="{FF2B5EF4-FFF2-40B4-BE49-F238E27FC236}">
                <a16:creationId xmlns:a16="http://schemas.microsoft.com/office/drawing/2014/main" id="{5F307F8D-A12E-1E7E-8906-9FD66446746C}"/>
              </a:ext>
            </a:extLst>
          </p:cNvPr>
          <p:cNvGrpSpPr/>
          <p:nvPr/>
        </p:nvGrpSpPr>
        <p:grpSpPr>
          <a:xfrm>
            <a:off x="3766458" y="3511879"/>
            <a:ext cx="5211139" cy="726320"/>
            <a:chOff x="-8411587" y="-833"/>
            <a:chExt cx="10423634" cy="14528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9CF913-603E-B998-A858-8E18AE9073D5}"/>
                </a:ext>
              </a:extLst>
            </p:cNvPr>
            <p:cNvSpPr txBox="1"/>
            <p:nvPr/>
          </p:nvSpPr>
          <p:spPr>
            <a:xfrm>
              <a:off x="-8411587" y="-833"/>
              <a:ext cx="9507287" cy="1452829"/>
            </a:xfrm>
            <a:prstGeom prst="rect">
              <a:avLst/>
            </a:prstGeom>
            <a:noFill/>
          </p:spPr>
          <p:txBody>
            <a:bodyPr wrap="square" lIns="109695" tIns="54848" rIns="109695" bIns="54848" rtlCol="0">
              <a:spAutoFit/>
            </a:bodyPr>
            <a:lstStyle/>
            <a:p>
              <a:pPr algn="r" defTabSz="1086385"/>
              <a:r>
                <a:rPr lang="fa-IR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Lato" pitchFamily="34" charset="0"/>
                  <a:cs typeface="B Lotus" panose="00000400000000000000" pitchFamily="2" charset="-78"/>
                </a:rPr>
                <a:t>عمد: </a:t>
              </a:r>
              <a:r>
                <a:rPr lang="fa-IR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Lato" pitchFamily="34" charset="0"/>
                  <a:cs typeface="B Lotus" panose="00000400000000000000" pitchFamily="2" charset="-78"/>
                </a:rPr>
                <a:t>باطل</a:t>
              </a:r>
            </a:p>
          </p:txBody>
        </p:sp>
        <p:grpSp>
          <p:nvGrpSpPr>
            <p:cNvPr id="23" name="กลุ่ม 116">
              <a:extLst>
                <a:ext uri="{FF2B5EF4-FFF2-40B4-BE49-F238E27FC236}">
                  <a16:creationId xmlns:a16="http://schemas.microsoft.com/office/drawing/2014/main" id="{1F41965D-A178-D0A1-E6FC-8F788753DF98}"/>
                </a:ext>
              </a:extLst>
            </p:cNvPr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24" name="วงรี 117">
                <a:extLst>
                  <a:ext uri="{FF2B5EF4-FFF2-40B4-BE49-F238E27FC236}">
                    <a16:creationId xmlns:a16="http://schemas.microsoft.com/office/drawing/2014/main" id="{96FFA201-BB11-A55C-C342-223264CBDB2B}"/>
                  </a:ext>
                </a:extLst>
              </p:cNvPr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6385"/>
                <a:endParaRPr lang="th-TH" sz="4800" dirty="0">
                  <a:solidFill>
                    <a:prstClr val="white"/>
                  </a:solidFill>
                  <a:latin typeface="Arial" panose="020B060402020202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E04D2FCD-838E-EBEB-A24C-1F3DA811C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3" tIns="8571" rIns="17143" bIns="8571" anchor="ctr"/>
              <a:lstStyle/>
              <a:p>
                <a:pPr defTabSz="1086385">
                  <a:defRPr/>
                </a:pP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กลุ่ม 114">
            <a:extLst>
              <a:ext uri="{FF2B5EF4-FFF2-40B4-BE49-F238E27FC236}">
                <a16:creationId xmlns:a16="http://schemas.microsoft.com/office/drawing/2014/main" id="{673848A2-6225-FC4B-C501-6D3BDA816B1D}"/>
              </a:ext>
            </a:extLst>
          </p:cNvPr>
          <p:cNvGrpSpPr/>
          <p:nvPr/>
        </p:nvGrpSpPr>
        <p:grpSpPr>
          <a:xfrm>
            <a:off x="3764038" y="4702051"/>
            <a:ext cx="5211139" cy="726320"/>
            <a:chOff x="-8411587" y="-833"/>
            <a:chExt cx="10423634" cy="145282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10A717-7BD9-C1FC-EC02-3DA79BFA101D}"/>
                </a:ext>
              </a:extLst>
            </p:cNvPr>
            <p:cNvSpPr txBox="1"/>
            <p:nvPr/>
          </p:nvSpPr>
          <p:spPr>
            <a:xfrm>
              <a:off x="-8411587" y="-833"/>
              <a:ext cx="9507287" cy="1452829"/>
            </a:xfrm>
            <a:prstGeom prst="rect">
              <a:avLst/>
            </a:prstGeom>
            <a:noFill/>
          </p:spPr>
          <p:txBody>
            <a:bodyPr wrap="square" lIns="109695" tIns="54848" rIns="109695" bIns="54848" rtlCol="0">
              <a:spAutoFit/>
            </a:bodyPr>
            <a:lstStyle/>
            <a:p>
              <a:pPr algn="r" defTabSz="1086385"/>
              <a:r>
                <a:rPr lang="fa-IR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Lato" pitchFamily="34" charset="0"/>
                  <a:cs typeface="B Lotus" panose="00000400000000000000" pitchFamily="2" charset="-78"/>
                </a:rPr>
                <a:t>غیرعمد: </a:t>
              </a:r>
              <a:r>
                <a:rPr lang="fa-IR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Lato" pitchFamily="34" charset="0"/>
                  <a:cs typeface="B Lotus" panose="00000400000000000000" pitchFamily="2" charset="-78"/>
                </a:rPr>
                <a:t>سجده سهو</a:t>
              </a:r>
            </a:p>
          </p:txBody>
        </p:sp>
        <p:grpSp>
          <p:nvGrpSpPr>
            <p:cNvPr id="33" name="กลุ่ม 116">
              <a:extLst>
                <a:ext uri="{FF2B5EF4-FFF2-40B4-BE49-F238E27FC236}">
                  <a16:creationId xmlns:a16="http://schemas.microsoft.com/office/drawing/2014/main" id="{61CA85C6-0373-0EDB-823C-470DF2D879FC}"/>
                </a:ext>
              </a:extLst>
            </p:cNvPr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34" name="วงรี 117">
                <a:extLst>
                  <a:ext uri="{FF2B5EF4-FFF2-40B4-BE49-F238E27FC236}">
                    <a16:creationId xmlns:a16="http://schemas.microsoft.com/office/drawing/2014/main" id="{C2DEE8AC-2FAF-B7F5-DCF8-42FCC1525FB8}"/>
                  </a:ext>
                </a:extLst>
              </p:cNvPr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6385"/>
                <a:endParaRPr lang="th-TH" sz="4800" dirty="0">
                  <a:solidFill>
                    <a:prstClr val="white"/>
                  </a:solidFill>
                  <a:latin typeface="Arial" panose="020B060402020202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A16544DA-8ECA-3B0B-C5A2-EACB4AB59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3" tIns="8571" rIns="17143" bIns="8571" anchor="ctr"/>
              <a:lstStyle/>
              <a:p>
                <a:pPr defTabSz="1086385">
                  <a:defRPr/>
                </a:pP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068F8E-E956-F8F3-D51F-A419EDAEB607}"/>
              </a:ext>
            </a:extLst>
          </p:cNvPr>
          <p:cNvSpPr txBox="1"/>
          <p:nvPr/>
        </p:nvSpPr>
        <p:spPr>
          <a:xfrm>
            <a:off x="2070270" y="1569972"/>
            <a:ext cx="80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 rtl="1">
              <a:lnSpc>
                <a:spcPts val="3199"/>
              </a:lnSpc>
              <a:defRPr/>
            </a:pP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آنچه نماز را 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باطل</a:t>
            </a:r>
            <a:r>
              <a:rPr lang="fa-IR" sz="48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 می‌کند...</a:t>
            </a:r>
            <a:endParaRPr lang="en-US" sz="4400" b="1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FFFF00"/>
              </a:highlight>
              <a:latin typeface="Arial" panose="020B0604020202020204" pitchFamily="34" charset="0"/>
              <a:ea typeface="Montserrat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A89338-F1D8-D595-66E1-20EAEB825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71600" y="0"/>
            <a:ext cx="10297886" cy="7572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81EE6-31A4-2EE8-09A7-4D9CEEF0D67F}"/>
              </a:ext>
            </a:extLst>
          </p:cNvPr>
          <p:cNvSpPr txBox="1"/>
          <p:nvPr/>
        </p:nvSpPr>
        <p:spPr>
          <a:xfrm>
            <a:off x="8460446" y="980650"/>
            <a:ext cx="427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3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noProof="0" dirty="0">
                <a:ln w="10160">
                  <a:solidFill>
                    <a:srgbClr val="EEECE1">
                      <a:lumMod val="2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Open Sans Extrabold" panose="020B0906030804020204" pitchFamily="34" charset="0"/>
                <a:cs typeface="B Titr" panose="00000700000000000000" pitchFamily="2" charset="-78"/>
              </a:rPr>
              <a:t>مسأله</a:t>
            </a:r>
            <a:endParaRPr kumimoji="0" lang="en-US" sz="7200" b="1" i="0" u="none" strike="noStrike" kern="1200" cap="none" spc="50" normalizeH="0" noProof="0" dirty="0">
              <a:ln w="9525" cmpd="sng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Montserrat" charset="0"/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8611F-D3DD-652D-CDCE-30F570049038}"/>
              </a:ext>
            </a:extLst>
          </p:cNvPr>
          <p:cNvSpPr txBox="1"/>
          <p:nvPr/>
        </p:nvSpPr>
        <p:spPr>
          <a:xfrm>
            <a:off x="9296399" y="1955182"/>
            <a:ext cx="2607734" cy="3662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just" rtl="1">
              <a:defRPr/>
            </a:pPr>
            <a:r>
              <a:rPr lang="fa-IR" sz="3200" b="1" dirty="0">
                <a:solidFill>
                  <a:srgbClr val="92D050"/>
                </a:solidFill>
                <a:highlight>
                  <a:srgbClr val="808080"/>
                </a:highlight>
                <a:latin typeface="Arial" panose="020B0604020202020204" pitchFamily="34" charset="0"/>
                <a:cs typeface="B Mitra" panose="00000400000000000000" pitchFamily="2" charset="-78"/>
              </a:rPr>
              <a:t>*سـرفه</a:t>
            </a:r>
          </a:p>
          <a:p>
            <a:pPr lvl="0" algn="just" rtl="1">
              <a:defRPr/>
            </a:pPr>
            <a:r>
              <a:rPr lang="fa-IR" sz="3200" b="1" dirty="0">
                <a:solidFill>
                  <a:srgbClr val="92D050"/>
                </a:solidFill>
                <a:highlight>
                  <a:srgbClr val="808080"/>
                </a:highlight>
                <a:latin typeface="Arial" panose="020B0604020202020204" pitchFamily="34" charset="0"/>
                <a:cs typeface="B Mitra" panose="00000400000000000000" pitchFamily="2" charset="-78"/>
              </a:rPr>
              <a:t>*عطسه</a:t>
            </a:r>
          </a:p>
          <a:p>
            <a:pPr lvl="0" algn="just" rtl="1">
              <a:defRPr/>
            </a:pPr>
            <a:r>
              <a:rPr lang="fa-IR" sz="3200" b="1" dirty="0">
                <a:solidFill>
                  <a:srgbClr val="92D050"/>
                </a:solidFill>
                <a:highlight>
                  <a:srgbClr val="808080"/>
                </a:highlight>
                <a:latin typeface="Arial" panose="020B0604020202020204" pitchFamily="34" charset="0"/>
                <a:cs typeface="B Mitra" panose="00000400000000000000" pitchFamily="2" charset="-78"/>
              </a:rPr>
              <a:t>*آه کشیدن</a:t>
            </a:r>
          </a:p>
          <a:p>
            <a:pPr lvl="0" algn="just" rtl="1">
              <a:defRPr/>
            </a:pPr>
            <a:r>
              <a:rPr lang="fa-IR" sz="3200" b="1" dirty="0">
                <a:solidFill>
                  <a:srgbClr val="DB5173"/>
                </a:solidFill>
                <a:highlight>
                  <a:srgbClr val="808080"/>
                </a:highlight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92D050"/>
                </a:solidFill>
                <a:highlight>
                  <a:srgbClr val="808080"/>
                </a:highlight>
                <a:latin typeface="Arial" panose="020B0604020202020204" pitchFamily="34" charset="0"/>
                <a:cs typeface="B Mitra" panose="00000400000000000000" pitchFamily="2" charset="-78"/>
              </a:rPr>
              <a:t>نماز را باطل نمی‌کند.</a:t>
            </a:r>
          </a:p>
          <a:p>
            <a:pPr algn="just" rtl="1">
              <a:defRPr/>
            </a:pPr>
            <a:endParaRPr lang="fa-IR" sz="3200" b="1" dirty="0">
              <a:solidFill>
                <a:srgbClr val="DB5173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just" rtl="1">
              <a:defRPr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امّا اگر کسی عمداً کلمه «آه» ‌یا «آخ» را تلفّظ کند، نمازش باطل است.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0D52F94-EA19-D393-3288-4C78E87C4D88}"/>
              </a:ext>
            </a:extLst>
          </p:cNvPr>
          <p:cNvSpPr txBox="1"/>
          <p:nvPr/>
        </p:nvSpPr>
        <p:spPr>
          <a:xfrm>
            <a:off x="5604275" y="390666"/>
            <a:ext cx="5237155" cy="723261"/>
          </a:xfrm>
          <a:prstGeom prst="rect">
            <a:avLst/>
          </a:prstGeom>
          <a:noFill/>
        </p:spPr>
        <p:txBody>
          <a:bodyPr wrap="square" lIns="45705" tIns="22853" rIns="45705" bIns="22853" rtlCol="0">
            <a:spAutoFit/>
          </a:bodyPr>
          <a:lstStyle/>
          <a:p>
            <a:pPr algn="r" defTabSz="1086385"/>
            <a:r>
              <a:rPr lang="fa-IR" sz="4400" b="1" dirty="0">
                <a:ln w="22225">
                  <a:solidFill>
                    <a:srgbClr val="DB5173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ea typeface="Lato" pitchFamily="34" charset="0"/>
                <a:cs typeface="B Titr" panose="00000700000000000000" pitchFamily="2" charset="-78"/>
              </a:rPr>
              <a:t>سخن گفتن‌های غیرمبطل</a:t>
            </a:r>
            <a:endParaRPr lang="id-ID" sz="4400" b="1" dirty="0">
              <a:ln w="22225">
                <a:solidFill>
                  <a:srgbClr val="DB5173"/>
                </a:solidFill>
                <a:prstDash val="solid"/>
              </a:ln>
              <a:solidFill>
                <a:schemeClr val="accent1"/>
              </a:solidFill>
              <a:latin typeface="Arial" panose="020B0604020202020204" pitchFamily="34" charset="0"/>
              <a:ea typeface="Lato" pitchFamily="34" charset="0"/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3DB1B-5F86-198F-782E-483455C296FE}"/>
              </a:ext>
            </a:extLst>
          </p:cNvPr>
          <p:cNvSpPr txBox="1"/>
          <p:nvPr/>
        </p:nvSpPr>
        <p:spPr>
          <a:xfrm>
            <a:off x="5214917" y="1339671"/>
            <a:ext cx="6278451" cy="3496309"/>
          </a:xfrm>
          <a:prstGeom prst="rect">
            <a:avLst/>
          </a:prstGeom>
          <a:noFill/>
        </p:spPr>
        <p:txBody>
          <a:bodyPr wrap="square" lIns="109695" tIns="54848" rIns="109695" bIns="54848" rtlCol="0">
            <a:spAutoFit/>
          </a:bodyPr>
          <a:lstStyle/>
          <a:p>
            <a:pPr algn="ctr" defTabSz="1086385" rtl="1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قرآن خواندن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 defTabSz="1086385" rtl="1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دعا 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 defTabSz="1086385" rtl="1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ذکر 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 defTabSz="1086385" rtl="1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یاد خدا کردن 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 defTabSz="1086385" rtl="1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هر جایی از نماز </a:t>
            </a:r>
            <a:r>
              <a:rPr lang="ar-SA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اشکالی ندارد. </a:t>
            </a:r>
            <a:endParaRPr lang="fa-IR" sz="40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 defTabSz="1086385" rtl="1"/>
            <a:r>
              <a:rPr lang="fa-I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*</a:t>
            </a:r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(غیر از چهار سوره‌ای که ‌آیه سجده واجب در آن‌هاست)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Lato" pitchFamily="34" charset="0"/>
              <a:cs typeface="B Mitra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F5ED8-A26E-6C41-0530-E71D2E77C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40086" cy="9027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7675191" y="1237707"/>
            <a:ext cx="3319105" cy="73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72"/>
              </a:lnSpc>
            </a:pPr>
            <a:r>
              <a:rPr lang="fa-IR" sz="4800" dirty="0">
                <a:solidFill>
                  <a:srgbClr val="FFFF00"/>
                </a:solidFill>
                <a:latin typeface="Arial" panose="020B0604020202020204" pitchFamily="34" charset="0"/>
                <a:ea typeface="Nunito Sans Condensed Semi-Bold"/>
                <a:cs typeface="B Titr" panose="00000700000000000000" pitchFamily="2" charset="-78"/>
                <a:sym typeface="Nunito Sans Condensed Semi-Bold"/>
              </a:rPr>
              <a:t>سلام کردن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ea typeface="Nunito Sans Condensed Semi-Bold"/>
              <a:cs typeface="B Titr" panose="00000700000000000000" pitchFamily="2" charset="-78"/>
              <a:sym typeface="Nunito Sans Condensed Semi-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7B088-0A21-2D34-9433-AA638A01F46B}"/>
              </a:ext>
            </a:extLst>
          </p:cNvPr>
          <p:cNvSpPr txBox="1"/>
          <p:nvPr/>
        </p:nvSpPr>
        <p:spPr>
          <a:xfrm>
            <a:off x="6716167" y="2420754"/>
            <a:ext cx="5882722" cy="224676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سلام نمازگزار = </a:t>
            </a:r>
            <a:r>
              <a:rPr lang="fa-IR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بطلان</a:t>
            </a:r>
            <a:r>
              <a:rPr lang="fa-IR" sz="2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 نماز</a:t>
            </a:r>
          </a:p>
          <a:p>
            <a:pPr algn="ctr" defTabSz="914217" rtl="1">
              <a:defRPr/>
            </a:pPr>
            <a:endParaRPr lang="fa-IR" sz="28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ontserrat" charset="0"/>
              <a:cs typeface="B Mitra" panose="00000400000000000000" pitchFamily="2" charset="-78"/>
            </a:endParaRPr>
          </a:p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جواب سلام توسط نمازگزار = </a:t>
            </a:r>
            <a:r>
              <a:rPr lang="fa-IR" sz="2800" b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واجب</a:t>
            </a:r>
          </a:p>
          <a:p>
            <a:pPr algn="ctr" defTabSz="914217" rtl="1">
              <a:defRPr/>
            </a:pPr>
            <a:endParaRPr lang="fa-IR" sz="28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ontserrat" charset="0"/>
              <a:cs typeface="B Mitra" panose="00000400000000000000" pitchFamily="2" charset="-78"/>
            </a:endParaRPr>
          </a:p>
          <a:p>
            <a:pPr marL="457200" indent="-457200" algn="ctr" defTabSz="914217" rtl="1"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" charset="0"/>
                <a:cs typeface="B Mitra" panose="00000400000000000000" pitchFamily="2" charset="-78"/>
              </a:rPr>
              <a:t>نحوه جواب سلام = هماهنگ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FF1BEF1-5A39-CB92-ACBE-601A44B342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50D8E-01C9-99BF-63EB-6635E0103B7E}"/>
              </a:ext>
            </a:extLst>
          </p:cNvPr>
          <p:cNvSpPr txBox="1"/>
          <p:nvPr/>
        </p:nvSpPr>
        <p:spPr>
          <a:xfrm>
            <a:off x="6716167" y="304724"/>
            <a:ext cx="5237155" cy="723261"/>
          </a:xfrm>
          <a:prstGeom prst="rect">
            <a:avLst/>
          </a:prstGeom>
          <a:noFill/>
        </p:spPr>
        <p:txBody>
          <a:bodyPr wrap="square" lIns="45705" tIns="22853" rIns="45705" bIns="22853" rtlCol="0">
            <a:spAutoFit/>
          </a:bodyPr>
          <a:lstStyle/>
          <a:p>
            <a:pPr algn="r" defTabSz="1086385"/>
            <a:r>
              <a:rPr lang="fa-IR" sz="4400" b="1" dirty="0">
                <a:ln w="22225">
                  <a:solidFill>
                    <a:srgbClr val="DB5173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ea typeface="Lato" pitchFamily="34" charset="0"/>
                <a:cs typeface="B Titr" panose="00000700000000000000" pitchFamily="2" charset="-78"/>
              </a:rPr>
              <a:t>سخن گفتن‌های غیرمبطل</a:t>
            </a:r>
            <a:endParaRPr lang="id-ID" sz="4400" b="1" dirty="0">
              <a:ln w="22225">
                <a:solidFill>
                  <a:srgbClr val="DB5173"/>
                </a:solidFill>
                <a:prstDash val="solid"/>
              </a:ln>
              <a:solidFill>
                <a:schemeClr val="accent1"/>
              </a:solidFill>
              <a:latin typeface="Arial" panose="020B0604020202020204" pitchFamily="34" charset="0"/>
              <a:ea typeface="Lato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48834</TotalTime>
  <Words>1182</Words>
  <Application>Microsoft Office PowerPoint</Application>
  <PresentationFormat>Widescreen</PresentationFormat>
  <Paragraphs>123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Lato</vt:lpstr>
      <vt:lpstr>Arial</vt:lpstr>
      <vt:lpstr>Tw Cen MT</vt:lpstr>
      <vt:lpstr>Calibri</vt:lpstr>
      <vt:lpstr>Open Sans Light</vt:lpstr>
      <vt:lpstr>Adobe Arabic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متمادی</Manager>
  <Company>مؤسسه توسعه محتوای آموزشی دینی (متمادی)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خدا چنین می خواهد - دختران</dc:title>
  <dc:subject>مبطلات نماز</dc:subject>
  <dc:creator>متمادی</dc:creator>
  <cp:keywords>درس 27</cp:keywords>
  <dc:description>راهنمای مربی</dc:description>
  <cp:lastModifiedBy>Administrator</cp:lastModifiedBy>
  <dcterms:created xsi:type="dcterms:W3CDTF">2019-06-18T14:23:40Z</dcterms:created>
  <dcterms:modified xsi:type="dcterms:W3CDTF">2026-05-09T16:01:16Z</dcterms:modified>
  <cp:category>پاورپوینت</cp:category>
</cp:coreProperties>
</file>